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7" r:id="rId2"/>
    <p:sldId id="290" r:id="rId3"/>
    <p:sldId id="292" r:id="rId4"/>
    <p:sldId id="293" r:id="rId5"/>
    <p:sldId id="258" r:id="rId6"/>
    <p:sldId id="288" r:id="rId7"/>
    <p:sldId id="261" r:id="rId8"/>
    <p:sldId id="260" r:id="rId9"/>
    <p:sldId id="291" r:id="rId10"/>
    <p:sldId id="265" r:id="rId11"/>
    <p:sldId id="269" r:id="rId12"/>
    <p:sldId id="268" r:id="rId13"/>
    <p:sldId id="271" r:id="rId14"/>
    <p:sldId id="266" r:id="rId15"/>
    <p:sldId id="272" r:id="rId16"/>
    <p:sldId id="270" r:id="rId17"/>
    <p:sldId id="273" r:id="rId18"/>
    <p:sldId id="294" r:id="rId19"/>
    <p:sldId id="295" r:id="rId20"/>
    <p:sldId id="275" r:id="rId21"/>
    <p:sldId id="276" r:id="rId22"/>
    <p:sldId id="277" r:id="rId23"/>
    <p:sldId id="278" r:id="rId24"/>
    <p:sldId id="279" r:id="rId25"/>
    <p:sldId id="280" r:id="rId26"/>
    <p:sldId id="296" r:id="rId27"/>
    <p:sldId id="281" r:id="rId28"/>
    <p:sldId id="282" r:id="rId29"/>
    <p:sldId id="284" r:id="rId30"/>
    <p:sldId id="283" r:id="rId31"/>
    <p:sldId id="297" r:id="rId32"/>
    <p:sldId id="298" r:id="rId33"/>
    <p:sldId id="287" r:id="rId34"/>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0" d="100"/>
          <a:sy n="120" d="100"/>
        </p:scale>
        <p:origin x="-131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A460BC-785D-174A-A4D8-76993EFEEF9C}" type="doc">
      <dgm:prSet loTypeId="urn:microsoft.com/office/officeart/2005/8/layout/cycle1" loCatId="relationship" qsTypeId="urn:microsoft.com/office/officeart/2005/8/quickstyle/simple5" qsCatId="simple" csTypeId="urn:microsoft.com/office/officeart/2005/8/colors/accent1_2" csCatId="accent1" phldr="1"/>
      <dgm:spPr/>
      <dgm:t>
        <a:bodyPr/>
        <a:lstStyle/>
        <a:p>
          <a:endParaRPr lang="en-US"/>
        </a:p>
      </dgm:t>
    </dgm:pt>
    <dgm:pt modelId="{78AD2411-0DCB-9742-93CE-28B182701142}">
      <dgm:prSet phldrT="[Text]" custT="1"/>
      <dgm:spPr/>
      <dgm:t>
        <a:bodyPr/>
        <a:lstStyle/>
        <a:p>
          <a:r>
            <a:rPr lang="en-US" sz="3200" dirty="0" smtClean="0"/>
            <a:t>Confidence</a:t>
          </a:r>
          <a:endParaRPr lang="en-US" sz="3000" dirty="0"/>
        </a:p>
      </dgm:t>
    </dgm:pt>
    <dgm:pt modelId="{F14B3E37-3925-364F-9A82-7E9C230001A6}" type="parTrans" cxnId="{C57F0CE0-6B1F-CC48-9947-AE4E5293A618}">
      <dgm:prSet/>
      <dgm:spPr/>
      <dgm:t>
        <a:bodyPr/>
        <a:lstStyle/>
        <a:p>
          <a:endParaRPr lang="en-US"/>
        </a:p>
      </dgm:t>
    </dgm:pt>
    <dgm:pt modelId="{2937B58A-6983-6F48-9644-B5FF82CDFDAC}" type="sibTrans" cxnId="{C57F0CE0-6B1F-CC48-9947-AE4E5293A618}">
      <dgm:prSet/>
      <dgm:spPr/>
      <dgm:t>
        <a:bodyPr/>
        <a:lstStyle/>
        <a:p>
          <a:endParaRPr lang="en-US"/>
        </a:p>
      </dgm:t>
    </dgm:pt>
    <dgm:pt modelId="{B5ECBE24-4EB6-4245-86DE-35600E9F7FA8}">
      <dgm:prSet phldrT="[Text]"/>
      <dgm:spPr/>
      <dgm:t>
        <a:bodyPr/>
        <a:lstStyle/>
        <a:p>
          <a:r>
            <a:rPr lang="en-US" dirty="0" smtClean="0"/>
            <a:t>Motivation</a:t>
          </a:r>
          <a:endParaRPr lang="en-US" dirty="0"/>
        </a:p>
      </dgm:t>
    </dgm:pt>
    <dgm:pt modelId="{6AAF089C-5739-0949-B5D1-AB5E556E0469}" type="parTrans" cxnId="{EF6CAA4C-053B-794B-BA1B-23E831F9DB48}">
      <dgm:prSet/>
      <dgm:spPr/>
      <dgm:t>
        <a:bodyPr/>
        <a:lstStyle/>
        <a:p>
          <a:endParaRPr lang="en-US"/>
        </a:p>
      </dgm:t>
    </dgm:pt>
    <dgm:pt modelId="{AEE571DA-F95E-1A4E-BAAA-3570B5EE4FE3}" type="sibTrans" cxnId="{EF6CAA4C-053B-794B-BA1B-23E831F9DB48}">
      <dgm:prSet/>
      <dgm:spPr/>
      <dgm:t>
        <a:bodyPr/>
        <a:lstStyle/>
        <a:p>
          <a:endParaRPr lang="en-US"/>
        </a:p>
      </dgm:t>
    </dgm:pt>
    <dgm:pt modelId="{ACD7414E-DFE2-1245-BE34-C66040A14C95}">
      <dgm:prSet phldrT="[Text]" custT="1"/>
      <dgm:spPr/>
      <dgm:t>
        <a:bodyPr/>
        <a:lstStyle/>
        <a:p>
          <a:r>
            <a:rPr lang="en-US" sz="3200" dirty="0" smtClean="0"/>
            <a:t>Competence</a:t>
          </a:r>
          <a:endParaRPr lang="en-US" sz="2400" dirty="0"/>
        </a:p>
      </dgm:t>
    </dgm:pt>
    <dgm:pt modelId="{D1DB5EE1-244A-8945-8866-354999295C05}" type="parTrans" cxnId="{BCDE8767-9A65-2E48-940A-0663FE04919A}">
      <dgm:prSet/>
      <dgm:spPr/>
      <dgm:t>
        <a:bodyPr/>
        <a:lstStyle/>
        <a:p>
          <a:endParaRPr lang="en-US"/>
        </a:p>
      </dgm:t>
    </dgm:pt>
    <dgm:pt modelId="{CE414FEE-AA4D-DC47-AE95-A65AE8292E93}" type="sibTrans" cxnId="{BCDE8767-9A65-2E48-940A-0663FE04919A}">
      <dgm:prSet/>
      <dgm:spPr/>
      <dgm:t>
        <a:bodyPr/>
        <a:lstStyle/>
        <a:p>
          <a:endParaRPr lang="en-US"/>
        </a:p>
      </dgm:t>
    </dgm:pt>
    <dgm:pt modelId="{67C9F14A-6AFA-F346-9D58-DE1A3356E9D7}" type="pres">
      <dgm:prSet presAssocID="{9CA460BC-785D-174A-A4D8-76993EFEEF9C}" presName="cycle" presStyleCnt="0">
        <dgm:presLayoutVars>
          <dgm:dir/>
          <dgm:resizeHandles val="exact"/>
        </dgm:presLayoutVars>
      </dgm:prSet>
      <dgm:spPr/>
      <dgm:t>
        <a:bodyPr/>
        <a:lstStyle/>
        <a:p>
          <a:endParaRPr lang="en-US"/>
        </a:p>
      </dgm:t>
    </dgm:pt>
    <dgm:pt modelId="{27ACDBDD-DF41-B441-A700-F340BF76960D}" type="pres">
      <dgm:prSet presAssocID="{78AD2411-0DCB-9742-93CE-28B182701142}" presName="dummy" presStyleCnt="0"/>
      <dgm:spPr/>
    </dgm:pt>
    <dgm:pt modelId="{8A04BE41-A271-3841-A4EC-1742DBA338F4}" type="pres">
      <dgm:prSet presAssocID="{78AD2411-0DCB-9742-93CE-28B182701142}" presName="node" presStyleLbl="revTx" presStyleIdx="0" presStyleCnt="3" custScaleX="135223">
        <dgm:presLayoutVars>
          <dgm:bulletEnabled val="1"/>
        </dgm:presLayoutVars>
      </dgm:prSet>
      <dgm:spPr/>
      <dgm:t>
        <a:bodyPr/>
        <a:lstStyle/>
        <a:p>
          <a:endParaRPr lang="en-US"/>
        </a:p>
      </dgm:t>
    </dgm:pt>
    <dgm:pt modelId="{503AAA57-010A-A84F-931E-ADC75C7ACA08}" type="pres">
      <dgm:prSet presAssocID="{2937B58A-6983-6F48-9644-B5FF82CDFDAC}" presName="sibTrans" presStyleLbl="node1" presStyleIdx="0" presStyleCnt="3"/>
      <dgm:spPr/>
      <dgm:t>
        <a:bodyPr/>
        <a:lstStyle/>
        <a:p>
          <a:endParaRPr lang="en-US"/>
        </a:p>
      </dgm:t>
    </dgm:pt>
    <dgm:pt modelId="{12475BC0-79FC-8A43-A664-D5C7389B4D4A}" type="pres">
      <dgm:prSet presAssocID="{B5ECBE24-4EB6-4245-86DE-35600E9F7FA8}" presName="dummy" presStyleCnt="0"/>
      <dgm:spPr/>
    </dgm:pt>
    <dgm:pt modelId="{070CDF58-DB79-104B-8BE8-B294F6C38820}" type="pres">
      <dgm:prSet presAssocID="{B5ECBE24-4EB6-4245-86DE-35600E9F7FA8}" presName="node" presStyleLbl="revTx" presStyleIdx="1" presStyleCnt="3">
        <dgm:presLayoutVars>
          <dgm:bulletEnabled val="1"/>
        </dgm:presLayoutVars>
      </dgm:prSet>
      <dgm:spPr/>
      <dgm:t>
        <a:bodyPr/>
        <a:lstStyle/>
        <a:p>
          <a:endParaRPr lang="en-US"/>
        </a:p>
      </dgm:t>
    </dgm:pt>
    <dgm:pt modelId="{2716ACF6-6160-184C-8852-2052FC72943B}" type="pres">
      <dgm:prSet presAssocID="{AEE571DA-F95E-1A4E-BAAA-3570B5EE4FE3}" presName="sibTrans" presStyleLbl="node1" presStyleIdx="1" presStyleCnt="3"/>
      <dgm:spPr/>
      <dgm:t>
        <a:bodyPr/>
        <a:lstStyle/>
        <a:p>
          <a:endParaRPr lang="en-US"/>
        </a:p>
      </dgm:t>
    </dgm:pt>
    <dgm:pt modelId="{E50B8923-5B1A-4744-9030-C5773B218FB7}" type="pres">
      <dgm:prSet presAssocID="{ACD7414E-DFE2-1245-BE34-C66040A14C95}" presName="dummy" presStyleCnt="0"/>
      <dgm:spPr/>
    </dgm:pt>
    <dgm:pt modelId="{C750DED5-D58D-154D-920D-C15AC7D65C87}" type="pres">
      <dgm:prSet presAssocID="{ACD7414E-DFE2-1245-BE34-C66040A14C95}" presName="node" presStyleLbl="revTx" presStyleIdx="2" presStyleCnt="3" custScaleX="128408">
        <dgm:presLayoutVars>
          <dgm:bulletEnabled val="1"/>
        </dgm:presLayoutVars>
      </dgm:prSet>
      <dgm:spPr/>
      <dgm:t>
        <a:bodyPr/>
        <a:lstStyle/>
        <a:p>
          <a:endParaRPr lang="en-US"/>
        </a:p>
      </dgm:t>
    </dgm:pt>
    <dgm:pt modelId="{96D4BEB3-9A70-AE40-86D3-40A6FEA6A697}" type="pres">
      <dgm:prSet presAssocID="{CE414FEE-AA4D-DC47-AE95-A65AE8292E93}" presName="sibTrans" presStyleLbl="node1" presStyleIdx="2" presStyleCnt="3" custLinFactNeighborX="1230" custLinFactNeighborY="23"/>
      <dgm:spPr/>
      <dgm:t>
        <a:bodyPr/>
        <a:lstStyle/>
        <a:p>
          <a:endParaRPr lang="en-US"/>
        </a:p>
      </dgm:t>
    </dgm:pt>
  </dgm:ptLst>
  <dgm:cxnLst>
    <dgm:cxn modelId="{BB60AF36-B0F3-BB4C-8275-82DF4342123F}" type="presOf" srcId="{78AD2411-0DCB-9742-93CE-28B182701142}" destId="{8A04BE41-A271-3841-A4EC-1742DBA338F4}" srcOrd="0" destOrd="0" presId="urn:microsoft.com/office/officeart/2005/8/layout/cycle1"/>
    <dgm:cxn modelId="{36059D8D-E733-A441-8071-85497EA44EAB}" type="presOf" srcId="{ACD7414E-DFE2-1245-BE34-C66040A14C95}" destId="{C750DED5-D58D-154D-920D-C15AC7D65C87}" srcOrd="0" destOrd="0" presId="urn:microsoft.com/office/officeart/2005/8/layout/cycle1"/>
    <dgm:cxn modelId="{64EBCC9D-CB2B-0641-B349-A2D391966CD0}" type="presOf" srcId="{2937B58A-6983-6F48-9644-B5FF82CDFDAC}" destId="{503AAA57-010A-A84F-931E-ADC75C7ACA08}" srcOrd="0" destOrd="0" presId="urn:microsoft.com/office/officeart/2005/8/layout/cycle1"/>
    <dgm:cxn modelId="{EF6CAA4C-053B-794B-BA1B-23E831F9DB48}" srcId="{9CA460BC-785D-174A-A4D8-76993EFEEF9C}" destId="{B5ECBE24-4EB6-4245-86DE-35600E9F7FA8}" srcOrd="1" destOrd="0" parTransId="{6AAF089C-5739-0949-B5D1-AB5E556E0469}" sibTransId="{AEE571DA-F95E-1A4E-BAAA-3570B5EE4FE3}"/>
    <dgm:cxn modelId="{E4C10D9C-5212-A440-9E44-5A732E5EBC73}" type="presOf" srcId="{9CA460BC-785D-174A-A4D8-76993EFEEF9C}" destId="{67C9F14A-6AFA-F346-9D58-DE1A3356E9D7}" srcOrd="0" destOrd="0" presId="urn:microsoft.com/office/officeart/2005/8/layout/cycle1"/>
    <dgm:cxn modelId="{AAA498DE-0D5D-0F48-ADF9-C6FE3ADA573A}" type="presOf" srcId="{B5ECBE24-4EB6-4245-86DE-35600E9F7FA8}" destId="{070CDF58-DB79-104B-8BE8-B294F6C38820}" srcOrd="0" destOrd="0" presId="urn:microsoft.com/office/officeart/2005/8/layout/cycle1"/>
    <dgm:cxn modelId="{BCDE8767-9A65-2E48-940A-0663FE04919A}" srcId="{9CA460BC-785D-174A-A4D8-76993EFEEF9C}" destId="{ACD7414E-DFE2-1245-BE34-C66040A14C95}" srcOrd="2" destOrd="0" parTransId="{D1DB5EE1-244A-8945-8866-354999295C05}" sibTransId="{CE414FEE-AA4D-DC47-AE95-A65AE8292E93}"/>
    <dgm:cxn modelId="{C57F0CE0-6B1F-CC48-9947-AE4E5293A618}" srcId="{9CA460BC-785D-174A-A4D8-76993EFEEF9C}" destId="{78AD2411-0DCB-9742-93CE-28B182701142}" srcOrd="0" destOrd="0" parTransId="{F14B3E37-3925-364F-9A82-7E9C230001A6}" sibTransId="{2937B58A-6983-6F48-9644-B5FF82CDFDAC}"/>
    <dgm:cxn modelId="{2D29701B-FCE5-3343-A9B4-F8D19AA3EF02}" type="presOf" srcId="{AEE571DA-F95E-1A4E-BAAA-3570B5EE4FE3}" destId="{2716ACF6-6160-184C-8852-2052FC72943B}" srcOrd="0" destOrd="0" presId="urn:microsoft.com/office/officeart/2005/8/layout/cycle1"/>
    <dgm:cxn modelId="{AE1D60DA-A608-CD44-B4A8-F7A98456EF15}" type="presOf" srcId="{CE414FEE-AA4D-DC47-AE95-A65AE8292E93}" destId="{96D4BEB3-9A70-AE40-86D3-40A6FEA6A697}" srcOrd="0" destOrd="0" presId="urn:microsoft.com/office/officeart/2005/8/layout/cycle1"/>
    <dgm:cxn modelId="{341E30E5-2088-3E4B-A7E0-0F62F6BD8739}" type="presParOf" srcId="{67C9F14A-6AFA-F346-9D58-DE1A3356E9D7}" destId="{27ACDBDD-DF41-B441-A700-F340BF76960D}" srcOrd="0" destOrd="0" presId="urn:microsoft.com/office/officeart/2005/8/layout/cycle1"/>
    <dgm:cxn modelId="{CB19EDF9-6725-494D-B61A-69383A86DD6E}" type="presParOf" srcId="{67C9F14A-6AFA-F346-9D58-DE1A3356E9D7}" destId="{8A04BE41-A271-3841-A4EC-1742DBA338F4}" srcOrd="1" destOrd="0" presId="urn:microsoft.com/office/officeart/2005/8/layout/cycle1"/>
    <dgm:cxn modelId="{AF17F8D9-3678-3246-BC54-DCFD925683FD}" type="presParOf" srcId="{67C9F14A-6AFA-F346-9D58-DE1A3356E9D7}" destId="{503AAA57-010A-A84F-931E-ADC75C7ACA08}" srcOrd="2" destOrd="0" presId="urn:microsoft.com/office/officeart/2005/8/layout/cycle1"/>
    <dgm:cxn modelId="{80C2F7A6-1545-D44D-8BAC-A6460A1ACD18}" type="presParOf" srcId="{67C9F14A-6AFA-F346-9D58-DE1A3356E9D7}" destId="{12475BC0-79FC-8A43-A664-D5C7389B4D4A}" srcOrd="3" destOrd="0" presId="urn:microsoft.com/office/officeart/2005/8/layout/cycle1"/>
    <dgm:cxn modelId="{CC45DCBF-EDBC-2442-AD4F-4A974699FF14}" type="presParOf" srcId="{67C9F14A-6AFA-F346-9D58-DE1A3356E9D7}" destId="{070CDF58-DB79-104B-8BE8-B294F6C38820}" srcOrd="4" destOrd="0" presId="urn:microsoft.com/office/officeart/2005/8/layout/cycle1"/>
    <dgm:cxn modelId="{87F5E007-39C6-A446-8288-A6C50FD7F5DE}" type="presParOf" srcId="{67C9F14A-6AFA-F346-9D58-DE1A3356E9D7}" destId="{2716ACF6-6160-184C-8852-2052FC72943B}" srcOrd="5" destOrd="0" presId="urn:microsoft.com/office/officeart/2005/8/layout/cycle1"/>
    <dgm:cxn modelId="{20FC2C00-A8BD-FE4B-A201-7FFFB2CE40E3}" type="presParOf" srcId="{67C9F14A-6AFA-F346-9D58-DE1A3356E9D7}" destId="{E50B8923-5B1A-4744-9030-C5773B218FB7}" srcOrd="6" destOrd="0" presId="urn:microsoft.com/office/officeart/2005/8/layout/cycle1"/>
    <dgm:cxn modelId="{ADA01D2D-1F34-EA44-AC8D-45780FD4497E}" type="presParOf" srcId="{67C9F14A-6AFA-F346-9D58-DE1A3356E9D7}" destId="{C750DED5-D58D-154D-920D-C15AC7D65C87}" srcOrd="7" destOrd="0" presId="urn:microsoft.com/office/officeart/2005/8/layout/cycle1"/>
    <dgm:cxn modelId="{2264DDF6-78C1-A94A-A7D5-3AEB01AC0A57}" type="presParOf" srcId="{67C9F14A-6AFA-F346-9D58-DE1A3356E9D7}" destId="{96D4BEB3-9A70-AE40-86D3-40A6FEA6A697}"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BE3D84-F14E-7C4E-B0C7-793ED5400D8E}" type="doc">
      <dgm:prSet loTypeId="urn:microsoft.com/office/officeart/2005/8/layout/process1" loCatId="" qsTypeId="urn:microsoft.com/office/officeart/2005/8/quickstyle/simple4" qsCatId="simple" csTypeId="urn:microsoft.com/office/officeart/2005/8/colors/accent1_2" csCatId="accent1" phldr="1"/>
      <dgm:spPr/>
    </dgm:pt>
    <dgm:pt modelId="{28B82B23-A356-EA44-94C3-21D92B8D8427}">
      <dgm:prSet phldrT="[Text]"/>
      <dgm:spPr/>
      <dgm:t>
        <a:bodyPr/>
        <a:lstStyle/>
        <a:p>
          <a:r>
            <a:rPr lang="en-US" b="1" dirty="0" smtClean="0">
              <a:solidFill>
                <a:srgbClr val="000000"/>
              </a:solidFill>
            </a:rPr>
            <a:t>Quality </a:t>
          </a:r>
        </a:p>
        <a:p>
          <a:r>
            <a:rPr lang="en-US" dirty="0" smtClean="0">
              <a:solidFill>
                <a:srgbClr val="000000"/>
              </a:solidFill>
            </a:rPr>
            <a:t>Physical Literacy </a:t>
          </a:r>
        </a:p>
        <a:p>
          <a:r>
            <a:rPr lang="en-US" dirty="0" smtClean="0">
              <a:solidFill>
                <a:srgbClr val="000000"/>
              </a:solidFill>
            </a:rPr>
            <a:t>Experience</a:t>
          </a:r>
          <a:endParaRPr lang="en-US" dirty="0">
            <a:solidFill>
              <a:srgbClr val="000000"/>
            </a:solidFill>
          </a:endParaRPr>
        </a:p>
      </dgm:t>
    </dgm:pt>
    <dgm:pt modelId="{343BCD09-30CE-7A4F-96CD-91F0BAA0A2FB}" type="parTrans" cxnId="{2922657B-9DBB-EB4C-9593-8CCC24B8F79C}">
      <dgm:prSet/>
      <dgm:spPr/>
      <dgm:t>
        <a:bodyPr/>
        <a:lstStyle/>
        <a:p>
          <a:endParaRPr lang="en-US"/>
        </a:p>
      </dgm:t>
    </dgm:pt>
    <dgm:pt modelId="{BFE73483-402E-7841-8BA9-313E708615A0}" type="sibTrans" cxnId="{2922657B-9DBB-EB4C-9593-8CCC24B8F79C}">
      <dgm:prSet/>
      <dgm:spPr/>
      <dgm:t>
        <a:bodyPr/>
        <a:lstStyle/>
        <a:p>
          <a:endParaRPr lang="en-US"/>
        </a:p>
      </dgm:t>
    </dgm:pt>
    <dgm:pt modelId="{7985B64C-5FDB-F54C-9998-EB1BA5A279AB}">
      <dgm:prSet phldrT="[Text]"/>
      <dgm:spPr/>
      <dgm:t>
        <a:bodyPr/>
        <a:lstStyle/>
        <a:p>
          <a:r>
            <a:rPr lang="en-US" dirty="0" smtClean="0"/>
            <a:t>Social</a:t>
          </a:r>
        </a:p>
        <a:p>
          <a:r>
            <a:rPr lang="en-US" dirty="0" smtClean="0"/>
            <a:t>Psychological </a:t>
          </a:r>
        </a:p>
        <a:p>
          <a:r>
            <a:rPr lang="en-US" dirty="0" smtClean="0"/>
            <a:t>Physiological</a:t>
          </a:r>
        </a:p>
        <a:p>
          <a:r>
            <a:rPr lang="en-US" dirty="0" smtClean="0"/>
            <a:t>Biomechanics</a:t>
          </a:r>
        </a:p>
        <a:p>
          <a:r>
            <a:rPr lang="en-US" dirty="0" smtClean="0"/>
            <a:t>Performance</a:t>
          </a:r>
        </a:p>
        <a:p>
          <a:r>
            <a:rPr lang="en-US" dirty="0" smtClean="0"/>
            <a:t>Nutrition </a:t>
          </a:r>
          <a:endParaRPr lang="en-US" dirty="0"/>
        </a:p>
      </dgm:t>
    </dgm:pt>
    <dgm:pt modelId="{799A0250-DBE1-AE4A-AD43-1F7901FA6245}" type="parTrans" cxnId="{D4DCD7FB-7521-1545-8794-417A1E2EA054}">
      <dgm:prSet/>
      <dgm:spPr/>
      <dgm:t>
        <a:bodyPr/>
        <a:lstStyle/>
        <a:p>
          <a:endParaRPr lang="en-US"/>
        </a:p>
      </dgm:t>
    </dgm:pt>
    <dgm:pt modelId="{746B85E1-3051-DA42-B89D-1B329964E0FB}" type="sibTrans" cxnId="{D4DCD7FB-7521-1545-8794-417A1E2EA054}">
      <dgm:prSet/>
      <dgm:spPr/>
      <dgm:t>
        <a:bodyPr/>
        <a:lstStyle/>
        <a:p>
          <a:endParaRPr lang="en-US"/>
        </a:p>
      </dgm:t>
    </dgm:pt>
    <dgm:pt modelId="{5B7C6F78-172A-C14C-8ADC-87B9A5C8AB50}">
      <dgm:prSet phldrT="[Text]"/>
      <dgm:spPr/>
      <dgm:t>
        <a:bodyPr/>
        <a:lstStyle/>
        <a:p>
          <a:pPr algn="ctr"/>
          <a:r>
            <a:rPr lang="en-US" sz="1800" b="1" dirty="0" smtClean="0">
              <a:solidFill>
                <a:srgbClr val="000000"/>
              </a:solidFill>
            </a:rPr>
            <a:t>Outcome</a:t>
          </a:r>
          <a:endParaRPr lang="en-US" sz="1800" b="1" dirty="0">
            <a:solidFill>
              <a:srgbClr val="000000"/>
            </a:solidFill>
          </a:endParaRPr>
        </a:p>
      </dgm:t>
    </dgm:pt>
    <dgm:pt modelId="{7420BC91-C208-5548-90F7-BF46F2E5A0A4}" type="parTrans" cxnId="{82177B8C-EA71-9641-B9DF-E0D4566CBEB0}">
      <dgm:prSet/>
      <dgm:spPr/>
      <dgm:t>
        <a:bodyPr/>
        <a:lstStyle/>
        <a:p>
          <a:endParaRPr lang="en-US"/>
        </a:p>
      </dgm:t>
    </dgm:pt>
    <dgm:pt modelId="{9E0F8B62-44B2-DB43-909F-25490872EF99}" type="sibTrans" cxnId="{82177B8C-EA71-9641-B9DF-E0D4566CBEB0}">
      <dgm:prSet/>
      <dgm:spPr/>
      <dgm:t>
        <a:bodyPr/>
        <a:lstStyle/>
        <a:p>
          <a:endParaRPr lang="en-US"/>
        </a:p>
      </dgm:t>
    </dgm:pt>
    <dgm:pt modelId="{3C8985A2-8BF5-1248-A238-0E4AAF58F740}">
      <dgm:prSet phldrT="[Text]" custT="1"/>
      <dgm:spPr/>
      <dgm:t>
        <a:bodyPr/>
        <a:lstStyle/>
        <a:p>
          <a:pPr algn="l"/>
          <a:r>
            <a:rPr lang="en-US" sz="1800" dirty="0" smtClean="0">
              <a:solidFill>
                <a:srgbClr val="000000"/>
              </a:solidFill>
            </a:rPr>
            <a:t>Eudemonia “flourishing”</a:t>
          </a:r>
          <a:endParaRPr lang="en-US" sz="1800" dirty="0">
            <a:solidFill>
              <a:srgbClr val="000000"/>
            </a:solidFill>
          </a:endParaRPr>
        </a:p>
      </dgm:t>
    </dgm:pt>
    <dgm:pt modelId="{81D38C67-5E49-A645-A15D-38BC40A470B0}" type="parTrans" cxnId="{687F1286-E90A-0B46-8269-44751A7D89BA}">
      <dgm:prSet/>
      <dgm:spPr/>
      <dgm:t>
        <a:bodyPr/>
        <a:lstStyle/>
        <a:p>
          <a:endParaRPr lang="en-US"/>
        </a:p>
      </dgm:t>
    </dgm:pt>
    <dgm:pt modelId="{18D6B305-B283-C840-8C72-A0761C35CB49}" type="sibTrans" cxnId="{687F1286-E90A-0B46-8269-44751A7D89BA}">
      <dgm:prSet/>
      <dgm:spPr/>
      <dgm:t>
        <a:bodyPr/>
        <a:lstStyle/>
        <a:p>
          <a:endParaRPr lang="en-US"/>
        </a:p>
      </dgm:t>
    </dgm:pt>
    <dgm:pt modelId="{DF556BBF-638B-CE4C-A2C2-314699389B01}">
      <dgm:prSet phldrT="[Text]" custT="1"/>
      <dgm:spPr/>
      <dgm:t>
        <a:bodyPr/>
        <a:lstStyle/>
        <a:p>
          <a:pPr algn="l"/>
          <a:r>
            <a:rPr lang="en-US" sz="1800" dirty="0" smtClean="0">
              <a:solidFill>
                <a:srgbClr val="000000"/>
              </a:solidFill>
            </a:rPr>
            <a:t>Meaningful Participation</a:t>
          </a:r>
        </a:p>
        <a:p>
          <a:pPr algn="l"/>
          <a:endParaRPr lang="en-US" sz="1400" dirty="0"/>
        </a:p>
      </dgm:t>
    </dgm:pt>
    <dgm:pt modelId="{731CC842-759A-2643-89A1-A5DF71FCFA4E}" type="parTrans" cxnId="{9BADE5F4-7961-6B40-AF5C-5E15A582A2A0}">
      <dgm:prSet/>
      <dgm:spPr/>
      <dgm:t>
        <a:bodyPr/>
        <a:lstStyle/>
        <a:p>
          <a:endParaRPr lang="en-US"/>
        </a:p>
      </dgm:t>
    </dgm:pt>
    <dgm:pt modelId="{2F273809-3397-1941-B78E-76CD65CED94B}" type="sibTrans" cxnId="{9BADE5F4-7961-6B40-AF5C-5E15A582A2A0}">
      <dgm:prSet/>
      <dgm:spPr/>
      <dgm:t>
        <a:bodyPr/>
        <a:lstStyle/>
        <a:p>
          <a:endParaRPr lang="en-US"/>
        </a:p>
      </dgm:t>
    </dgm:pt>
    <dgm:pt modelId="{8A650744-D228-7F49-B47B-EA4AED6085BA}">
      <dgm:prSet phldrT="[Text]" custT="1"/>
      <dgm:spPr/>
      <dgm:t>
        <a:bodyPr/>
        <a:lstStyle/>
        <a:p>
          <a:pPr algn="l"/>
          <a:endParaRPr lang="en-US" sz="1800" dirty="0"/>
        </a:p>
      </dgm:t>
    </dgm:pt>
    <dgm:pt modelId="{0F4BA4E1-3A95-3E4C-82CF-4B9008E124B3}" type="parTrans" cxnId="{F8EC5CB0-A47D-8F47-BC44-451D2A445411}">
      <dgm:prSet/>
      <dgm:spPr/>
      <dgm:t>
        <a:bodyPr/>
        <a:lstStyle/>
        <a:p>
          <a:endParaRPr lang="en-US"/>
        </a:p>
      </dgm:t>
    </dgm:pt>
    <dgm:pt modelId="{084B8C03-12CE-F04C-A5EC-0D428390D595}" type="sibTrans" cxnId="{F8EC5CB0-A47D-8F47-BC44-451D2A445411}">
      <dgm:prSet/>
      <dgm:spPr/>
      <dgm:t>
        <a:bodyPr/>
        <a:lstStyle/>
        <a:p>
          <a:endParaRPr lang="en-US"/>
        </a:p>
      </dgm:t>
    </dgm:pt>
    <dgm:pt modelId="{1EBA3A01-731F-984B-935C-B4FAB590FA93}" type="pres">
      <dgm:prSet presAssocID="{35BE3D84-F14E-7C4E-B0C7-793ED5400D8E}" presName="Name0" presStyleCnt="0">
        <dgm:presLayoutVars>
          <dgm:dir/>
          <dgm:resizeHandles val="exact"/>
        </dgm:presLayoutVars>
      </dgm:prSet>
      <dgm:spPr/>
    </dgm:pt>
    <dgm:pt modelId="{BC388876-BB65-8D42-919D-EBEB25B4A152}" type="pres">
      <dgm:prSet presAssocID="{28B82B23-A356-EA44-94C3-21D92B8D8427}" presName="node" presStyleLbl="node1" presStyleIdx="0" presStyleCnt="3">
        <dgm:presLayoutVars>
          <dgm:bulletEnabled val="1"/>
        </dgm:presLayoutVars>
      </dgm:prSet>
      <dgm:spPr/>
      <dgm:t>
        <a:bodyPr/>
        <a:lstStyle/>
        <a:p>
          <a:endParaRPr lang="en-US"/>
        </a:p>
      </dgm:t>
    </dgm:pt>
    <dgm:pt modelId="{6A2D0B15-2941-FC4A-A427-A87ECD3C4175}" type="pres">
      <dgm:prSet presAssocID="{BFE73483-402E-7841-8BA9-313E708615A0}" presName="sibTrans" presStyleLbl="sibTrans2D1" presStyleIdx="0" presStyleCnt="2"/>
      <dgm:spPr/>
      <dgm:t>
        <a:bodyPr/>
        <a:lstStyle/>
        <a:p>
          <a:endParaRPr lang="en-US"/>
        </a:p>
      </dgm:t>
    </dgm:pt>
    <dgm:pt modelId="{00220749-F8E1-9941-B518-9B477233DFA7}" type="pres">
      <dgm:prSet presAssocID="{BFE73483-402E-7841-8BA9-313E708615A0}" presName="connectorText" presStyleLbl="sibTrans2D1" presStyleIdx="0" presStyleCnt="2"/>
      <dgm:spPr/>
      <dgm:t>
        <a:bodyPr/>
        <a:lstStyle/>
        <a:p>
          <a:endParaRPr lang="en-US"/>
        </a:p>
      </dgm:t>
    </dgm:pt>
    <dgm:pt modelId="{7D232D9F-EBFF-8347-A32D-F44E8D51B79D}" type="pres">
      <dgm:prSet presAssocID="{7985B64C-5FDB-F54C-9998-EB1BA5A279AB}" presName="node" presStyleLbl="node1" presStyleIdx="1" presStyleCnt="3">
        <dgm:presLayoutVars>
          <dgm:bulletEnabled val="1"/>
        </dgm:presLayoutVars>
      </dgm:prSet>
      <dgm:spPr/>
      <dgm:t>
        <a:bodyPr/>
        <a:lstStyle/>
        <a:p>
          <a:endParaRPr lang="en-US"/>
        </a:p>
      </dgm:t>
    </dgm:pt>
    <dgm:pt modelId="{CAA1AE80-624D-364F-902F-6074D4AB69CD}" type="pres">
      <dgm:prSet presAssocID="{746B85E1-3051-DA42-B89D-1B329964E0FB}" presName="sibTrans" presStyleLbl="sibTrans2D1" presStyleIdx="1" presStyleCnt="2"/>
      <dgm:spPr/>
      <dgm:t>
        <a:bodyPr/>
        <a:lstStyle/>
        <a:p>
          <a:endParaRPr lang="en-US"/>
        </a:p>
      </dgm:t>
    </dgm:pt>
    <dgm:pt modelId="{4379E9E4-B35C-6943-8087-1231763CF940}" type="pres">
      <dgm:prSet presAssocID="{746B85E1-3051-DA42-B89D-1B329964E0FB}" presName="connectorText" presStyleLbl="sibTrans2D1" presStyleIdx="1" presStyleCnt="2"/>
      <dgm:spPr/>
      <dgm:t>
        <a:bodyPr/>
        <a:lstStyle/>
        <a:p>
          <a:endParaRPr lang="en-US"/>
        </a:p>
      </dgm:t>
    </dgm:pt>
    <dgm:pt modelId="{98C831C3-2953-2245-9382-2576C2068E11}" type="pres">
      <dgm:prSet presAssocID="{5B7C6F78-172A-C14C-8ADC-87B9A5C8AB50}" presName="node" presStyleLbl="node1" presStyleIdx="2" presStyleCnt="3">
        <dgm:presLayoutVars>
          <dgm:bulletEnabled val="1"/>
        </dgm:presLayoutVars>
      </dgm:prSet>
      <dgm:spPr/>
      <dgm:t>
        <a:bodyPr/>
        <a:lstStyle/>
        <a:p>
          <a:endParaRPr lang="en-US"/>
        </a:p>
      </dgm:t>
    </dgm:pt>
  </dgm:ptLst>
  <dgm:cxnLst>
    <dgm:cxn modelId="{35FED660-2B8D-D440-B6B8-D5ACBFE3363C}" type="presOf" srcId="{28B82B23-A356-EA44-94C3-21D92B8D8427}" destId="{BC388876-BB65-8D42-919D-EBEB25B4A152}" srcOrd="0" destOrd="0" presId="urn:microsoft.com/office/officeart/2005/8/layout/process1"/>
    <dgm:cxn modelId="{0F0D8C37-79D1-824D-8B70-DEB8A34DE6D5}" type="presOf" srcId="{746B85E1-3051-DA42-B89D-1B329964E0FB}" destId="{4379E9E4-B35C-6943-8087-1231763CF940}" srcOrd="1" destOrd="0" presId="urn:microsoft.com/office/officeart/2005/8/layout/process1"/>
    <dgm:cxn modelId="{9384285C-B131-4A4A-95BB-DDFD05CE660F}" type="presOf" srcId="{BFE73483-402E-7841-8BA9-313E708615A0}" destId="{6A2D0B15-2941-FC4A-A427-A87ECD3C4175}" srcOrd="0" destOrd="0" presId="urn:microsoft.com/office/officeart/2005/8/layout/process1"/>
    <dgm:cxn modelId="{D69C0EB5-4469-9B48-A063-433324AA6858}" type="presOf" srcId="{3C8985A2-8BF5-1248-A238-0E4AAF58F740}" destId="{98C831C3-2953-2245-9382-2576C2068E11}" srcOrd="0" destOrd="1" presId="urn:microsoft.com/office/officeart/2005/8/layout/process1"/>
    <dgm:cxn modelId="{9BADE5F4-7961-6B40-AF5C-5E15A582A2A0}" srcId="{5B7C6F78-172A-C14C-8ADC-87B9A5C8AB50}" destId="{DF556BBF-638B-CE4C-A2C2-314699389B01}" srcOrd="2" destOrd="0" parTransId="{731CC842-759A-2643-89A1-A5DF71FCFA4E}" sibTransId="{2F273809-3397-1941-B78E-76CD65CED94B}"/>
    <dgm:cxn modelId="{2FFCF888-1DE9-4D4A-BA7E-71EB3DB32709}" type="presOf" srcId="{5B7C6F78-172A-C14C-8ADC-87B9A5C8AB50}" destId="{98C831C3-2953-2245-9382-2576C2068E11}" srcOrd="0" destOrd="0" presId="urn:microsoft.com/office/officeart/2005/8/layout/process1"/>
    <dgm:cxn modelId="{13B1905A-942A-7E43-B469-78735A3164EC}" type="presOf" srcId="{746B85E1-3051-DA42-B89D-1B329964E0FB}" destId="{CAA1AE80-624D-364F-902F-6074D4AB69CD}" srcOrd="0" destOrd="0" presId="urn:microsoft.com/office/officeart/2005/8/layout/process1"/>
    <dgm:cxn modelId="{0914AC5F-4505-7F4E-BEF4-17E2654E4312}" type="presOf" srcId="{35BE3D84-F14E-7C4E-B0C7-793ED5400D8E}" destId="{1EBA3A01-731F-984B-935C-B4FAB590FA93}" srcOrd="0" destOrd="0" presId="urn:microsoft.com/office/officeart/2005/8/layout/process1"/>
    <dgm:cxn modelId="{82177B8C-EA71-9641-B9DF-E0D4566CBEB0}" srcId="{35BE3D84-F14E-7C4E-B0C7-793ED5400D8E}" destId="{5B7C6F78-172A-C14C-8ADC-87B9A5C8AB50}" srcOrd="2" destOrd="0" parTransId="{7420BC91-C208-5548-90F7-BF46F2E5A0A4}" sibTransId="{9E0F8B62-44B2-DB43-909F-25490872EF99}"/>
    <dgm:cxn modelId="{8CBD460E-FE34-2349-9965-E66517525C4C}" type="presOf" srcId="{DF556BBF-638B-CE4C-A2C2-314699389B01}" destId="{98C831C3-2953-2245-9382-2576C2068E11}" srcOrd="0" destOrd="3" presId="urn:microsoft.com/office/officeart/2005/8/layout/process1"/>
    <dgm:cxn modelId="{F8EC5CB0-A47D-8F47-BC44-451D2A445411}" srcId="{5B7C6F78-172A-C14C-8ADC-87B9A5C8AB50}" destId="{8A650744-D228-7F49-B47B-EA4AED6085BA}" srcOrd="1" destOrd="0" parTransId="{0F4BA4E1-3A95-3E4C-82CF-4B9008E124B3}" sibTransId="{084B8C03-12CE-F04C-A5EC-0D428390D595}"/>
    <dgm:cxn modelId="{2922657B-9DBB-EB4C-9593-8CCC24B8F79C}" srcId="{35BE3D84-F14E-7C4E-B0C7-793ED5400D8E}" destId="{28B82B23-A356-EA44-94C3-21D92B8D8427}" srcOrd="0" destOrd="0" parTransId="{343BCD09-30CE-7A4F-96CD-91F0BAA0A2FB}" sibTransId="{BFE73483-402E-7841-8BA9-313E708615A0}"/>
    <dgm:cxn modelId="{687F1286-E90A-0B46-8269-44751A7D89BA}" srcId="{5B7C6F78-172A-C14C-8ADC-87B9A5C8AB50}" destId="{3C8985A2-8BF5-1248-A238-0E4AAF58F740}" srcOrd="0" destOrd="0" parTransId="{81D38C67-5E49-A645-A15D-38BC40A470B0}" sibTransId="{18D6B305-B283-C840-8C72-A0761C35CB49}"/>
    <dgm:cxn modelId="{41DA3127-D547-C34C-A457-FFE278288812}" type="presOf" srcId="{8A650744-D228-7F49-B47B-EA4AED6085BA}" destId="{98C831C3-2953-2245-9382-2576C2068E11}" srcOrd="0" destOrd="2" presId="urn:microsoft.com/office/officeart/2005/8/layout/process1"/>
    <dgm:cxn modelId="{D4DCD7FB-7521-1545-8794-417A1E2EA054}" srcId="{35BE3D84-F14E-7C4E-B0C7-793ED5400D8E}" destId="{7985B64C-5FDB-F54C-9998-EB1BA5A279AB}" srcOrd="1" destOrd="0" parTransId="{799A0250-DBE1-AE4A-AD43-1F7901FA6245}" sibTransId="{746B85E1-3051-DA42-B89D-1B329964E0FB}"/>
    <dgm:cxn modelId="{4112D306-6178-7946-8949-61A8680EBEDA}" type="presOf" srcId="{BFE73483-402E-7841-8BA9-313E708615A0}" destId="{00220749-F8E1-9941-B518-9B477233DFA7}" srcOrd="1" destOrd="0" presId="urn:microsoft.com/office/officeart/2005/8/layout/process1"/>
    <dgm:cxn modelId="{56A531D1-7B18-4D45-A201-F374BB91F343}" type="presOf" srcId="{7985B64C-5FDB-F54C-9998-EB1BA5A279AB}" destId="{7D232D9F-EBFF-8347-A32D-F44E8D51B79D}" srcOrd="0" destOrd="0" presId="urn:microsoft.com/office/officeart/2005/8/layout/process1"/>
    <dgm:cxn modelId="{7581ED04-D3DA-A041-94ED-65180B619CF6}" type="presParOf" srcId="{1EBA3A01-731F-984B-935C-B4FAB590FA93}" destId="{BC388876-BB65-8D42-919D-EBEB25B4A152}" srcOrd="0" destOrd="0" presId="urn:microsoft.com/office/officeart/2005/8/layout/process1"/>
    <dgm:cxn modelId="{E059BE0E-9564-6348-92CB-1DCB57C32EEB}" type="presParOf" srcId="{1EBA3A01-731F-984B-935C-B4FAB590FA93}" destId="{6A2D0B15-2941-FC4A-A427-A87ECD3C4175}" srcOrd="1" destOrd="0" presId="urn:microsoft.com/office/officeart/2005/8/layout/process1"/>
    <dgm:cxn modelId="{3E3ED79D-69A4-C54A-A6D5-2E012E6F56BC}" type="presParOf" srcId="{6A2D0B15-2941-FC4A-A427-A87ECD3C4175}" destId="{00220749-F8E1-9941-B518-9B477233DFA7}" srcOrd="0" destOrd="0" presId="urn:microsoft.com/office/officeart/2005/8/layout/process1"/>
    <dgm:cxn modelId="{F657BFE7-4F82-C54A-A8CD-EB89F9C056DB}" type="presParOf" srcId="{1EBA3A01-731F-984B-935C-B4FAB590FA93}" destId="{7D232D9F-EBFF-8347-A32D-F44E8D51B79D}" srcOrd="2" destOrd="0" presId="urn:microsoft.com/office/officeart/2005/8/layout/process1"/>
    <dgm:cxn modelId="{3ADB4840-2B00-7347-BCA7-964F99E10EF8}" type="presParOf" srcId="{1EBA3A01-731F-984B-935C-B4FAB590FA93}" destId="{CAA1AE80-624D-364F-902F-6074D4AB69CD}" srcOrd="3" destOrd="0" presId="urn:microsoft.com/office/officeart/2005/8/layout/process1"/>
    <dgm:cxn modelId="{55446DBC-87B5-0E49-9C4D-7C59C94048E0}" type="presParOf" srcId="{CAA1AE80-624D-364F-902F-6074D4AB69CD}" destId="{4379E9E4-B35C-6943-8087-1231763CF940}" srcOrd="0" destOrd="0" presId="urn:microsoft.com/office/officeart/2005/8/layout/process1"/>
    <dgm:cxn modelId="{56F86E43-D9F0-9B4B-AF7A-4709B49E28D8}" type="presParOf" srcId="{1EBA3A01-731F-984B-935C-B4FAB590FA93}" destId="{98C831C3-2953-2245-9382-2576C2068E1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4BE41-A271-3841-A4EC-1742DBA338F4}">
      <dsp:nvSpPr>
        <dsp:cNvPr id="0" name=""/>
        <dsp:cNvSpPr/>
      </dsp:nvSpPr>
      <dsp:spPr>
        <a:xfrm>
          <a:off x="4661761" y="356923"/>
          <a:ext cx="2459651" cy="1818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Confidence</a:t>
          </a:r>
          <a:endParaRPr lang="en-US" sz="3000" kern="1200" dirty="0"/>
        </a:p>
      </dsp:txBody>
      <dsp:txXfrm>
        <a:off x="4661761" y="356923"/>
        <a:ext cx="2459651" cy="1818959"/>
      </dsp:txXfrm>
    </dsp:sp>
    <dsp:sp modelId="{503AAA57-010A-A84F-931E-ADC75C7ACA08}">
      <dsp:nvSpPr>
        <dsp:cNvPr id="0" name=""/>
        <dsp:cNvSpPr/>
      </dsp:nvSpPr>
      <dsp:spPr>
        <a:xfrm>
          <a:off x="2211460" y="-977"/>
          <a:ext cx="4301015" cy="4301015"/>
        </a:xfrm>
        <a:prstGeom prst="circularArrow">
          <a:avLst>
            <a:gd name="adj1" fmla="val 8247"/>
            <a:gd name="adj2" fmla="val 575977"/>
            <a:gd name="adj3" fmla="val 2964494"/>
            <a:gd name="adj4" fmla="val 51295"/>
            <a:gd name="adj5" fmla="val 9621"/>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70CDF58-DB79-104B-8BE8-B294F6C38820}">
      <dsp:nvSpPr>
        <dsp:cNvPr id="0" name=""/>
        <dsp:cNvSpPr/>
      </dsp:nvSpPr>
      <dsp:spPr>
        <a:xfrm>
          <a:off x="3452488" y="3006302"/>
          <a:ext cx="1818959" cy="1818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dirty="0" smtClean="0"/>
            <a:t>Motivation</a:t>
          </a:r>
          <a:endParaRPr lang="en-US" sz="3000" kern="1200" dirty="0"/>
        </a:p>
      </dsp:txBody>
      <dsp:txXfrm>
        <a:off x="3452488" y="3006302"/>
        <a:ext cx="1818959" cy="1818959"/>
      </dsp:txXfrm>
    </dsp:sp>
    <dsp:sp modelId="{2716ACF6-6160-184C-8852-2052FC72943B}">
      <dsp:nvSpPr>
        <dsp:cNvPr id="0" name=""/>
        <dsp:cNvSpPr/>
      </dsp:nvSpPr>
      <dsp:spPr>
        <a:xfrm>
          <a:off x="2211460" y="-977"/>
          <a:ext cx="4301015" cy="4301015"/>
        </a:xfrm>
        <a:prstGeom prst="circularArrow">
          <a:avLst>
            <a:gd name="adj1" fmla="val 8247"/>
            <a:gd name="adj2" fmla="val 575977"/>
            <a:gd name="adj3" fmla="val 10172728"/>
            <a:gd name="adj4" fmla="val 7259528"/>
            <a:gd name="adj5" fmla="val 9621"/>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750DED5-D58D-154D-920D-C15AC7D65C87}">
      <dsp:nvSpPr>
        <dsp:cNvPr id="0" name=""/>
        <dsp:cNvSpPr/>
      </dsp:nvSpPr>
      <dsp:spPr>
        <a:xfrm>
          <a:off x="1664503" y="356923"/>
          <a:ext cx="2335689" cy="1818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Competence</a:t>
          </a:r>
          <a:endParaRPr lang="en-US" sz="2400" kern="1200" dirty="0"/>
        </a:p>
      </dsp:txBody>
      <dsp:txXfrm>
        <a:off x="1664503" y="356923"/>
        <a:ext cx="2335689" cy="1818959"/>
      </dsp:txXfrm>
    </dsp:sp>
    <dsp:sp modelId="{96D4BEB3-9A70-AE40-86D3-40A6FEA6A697}">
      <dsp:nvSpPr>
        <dsp:cNvPr id="0" name=""/>
        <dsp:cNvSpPr/>
      </dsp:nvSpPr>
      <dsp:spPr>
        <a:xfrm>
          <a:off x="2264362" y="11"/>
          <a:ext cx="4301015" cy="4301015"/>
        </a:xfrm>
        <a:prstGeom prst="circularArrow">
          <a:avLst>
            <a:gd name="adj1" fmla="val 8247"/>
            <a:gd name="adj2" fmla="val 575977"/>
            <a:gd name="adj3" fmla="val 16210365"/>
            <a:gd name="adj4" fmla="val 15490840"/>
            <a:gd name="adj5" fmla="val 9621"/>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88876-BB65-8D42-919D-EBEB25B4A152}">
      <dsp:nvSpPr>
        <dsp:cNvPr id="0" name=""/>
        <dsp:cNvSpPr/>
      </dsp:nvSpPr>
      <dsp:spPr>
        <a:xfrm>
          <a:off x="7233" y="1127995"/>
          <a:ext cx="2161877" cy="22699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0000"/>
              </a:solidFill>
            </a:rPr>
            <a:t>Quality </a:t>
          </a:r>
        </a:p>
        <a:p>
          <a:pPr lvl="0" algn="ctr" defTabSz="800100">
            <a:lnSpc>
              <a:spcPct val="90000"/>
            </a:lnSpc>
            <a:spcBef>
              <a:spcPct val="0"/>
            </a:spcBef>
            <a:spcAft>
              <a:spcPct val="35000"/>
            </a:spcAft>
          </a:pPr>
          <a:r>
            <a:rPr lang="en-US" sz="1800" kern="1200" dirty="0" smtClean="0">
              <a:solidFill>
                <a:srgbClr val="000000"/>
              </a:solidFill>
            </a:rPr>
            <a:t>Physical Literacy </a:t>
          </a:r>
        </a:p>
        <a:p>
          <a:pPr lvl="0" algn="ctr" defTabSz="800100">
            <a:lnSpc>
              <a:spcPct val="90000"/>
            </a:lnSpc>
            <a:spcBef>
              <a:spcPct val="0"/>
            </a:spcBef>
            <a:spcAft>
              <a:spcPct val="35000"/>
            </a:spcAft>
          </a:pPr>
          <a:r>
            <a:rPr lang="en-US" sz="1800" kern="1200" dirty="0" smtClean="0">
              <a:solidFill>
                <a:srgbClr val="000000"/>
              </a:solidFill>
            </a:rPr>
            <a:t>Experience</a:t>
          </a:r>
          <a:endParaRPr lang="en-US" sz="1800" kern="1200" dirty="0">
            <a:solidFill>
              <a:srgbClr val="000000"/>
            </a:solidFill>
          </a:endParaRPr>
        </a:p>
      </dsp:txBody>
      <dsp:txXfrm>
        <a:off x="70552" y="1191314"/>
        <a:ext cx="2035239" cy="2143333"/>
      </dsp:txXfrm>
    </dsp:sp>
    <dsp:sp modelId="{6A2D0B15-2941-FC4A-A427-A87ECD3C4175}">
      <dsp:nvSpPr>
        <dsp:cNvPr id="0" name=""/>
        <dsp:cNvSpPr/>
      </dsp:nvSpPr>
      <dsp:spPr>
        <a:xfrm>
          <a:off x="2385298" y="1994908"/>
          <a:ext cx="458317" cy="53614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385298" y="2102137"/>
        <a:ext cx="320822" cy="321687"/>
      </dsp:txXfrm>
    </dsp:sp>
    <dsp:sp modelId="{7D232D9F-EBFF-8347-A32D-F44E8D51B79D}">
      <dsp:nvSpPr>
        <dsp:cNvPr id="0" name=""/>
        <dsp:cNvSpPr/>
      </dsp:nvSpPr>
      <dsp:spPr>
        <a:xfrm>
          <a:off x="3033861" y="1127995"/>
          <a:ext cx="2161877" cy="22699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Social</a:t>
          </a:r>
        </a:p>
        <a:p>
          <a:pPr lvl="0" algn="ctr" defTabSz="800100">
            <a:lnSpc>
              <a:spcPct val="90000"/>
            </a:lnSpc>
            <a:spcBef>
              <a:spcPct val="0"/>
            </a:spcBef>
            <a:spcAft>
              <a:spcPct val="35000"/>
            </a:spcAft>
          </a:pPr>
          <a:r>
            <a:rPr lang="en-US" sz="1800" kern="1200" dirty="0" smtClean="0"/>
            <a:t>Psychological </a:t>
          </a:r>
        </a:p>
        <a:p>
          <a:pPr lvl="0" algn="ctr" defTabSz="800100">
            <a:lnSpc>
              <a:spcPct val="90000"/>
            </a:lnSpc>
            <a:spcBef>
              <a:spcPct val="0"/>
            </a:spcBef>
            <a:spcAft>
              <a:spcPct val="35000"/>
            </a:spcAft>
          </a:pPr>
          <a:r>
            <a:rPr lang="en-US" sz="1800" kern="1200" dirty="0" smtClean="0"/>
            <a:t>Physiological</a:t>
          </a:r>
        </a:p>
        <a:p>
          <a:pPr lvl="0" algn="ctr" defTabSz="800100">
            <a:lnSpc>
              <a:spcPct val="90000"/>
            </a:lnSpc>
            <a:spcBef>
              <a:spcPct val="0"/>
            </a:spcBef>
            <a:spcAft>
              <a:spcPct val="35000"/>
            </a:spcAft>
          </a:pPr>
          <a:r>
            <a:rPr lang="en-US" sz="1800" kern="1200" dirty="0" smtClean="0"/>
            <a:t>Biomechanics</a:t>
          </a:r>
        </a:p>
        <a:p>
          <a:pPr lvl="0" algn="ctr" defTabSz="800100">
            <a:lnSpc>
              <a:spcPct val="90000"/>
            </a:lnSpc>
            <a:spcBef>
              <a:spcPct val="0"/>
            </a:spcBef>
            <a:spcAft>
              <a:spcPct val="35000"/>
            </a:spcAft>
          </a:pPr>
          <a:r>
            <a:rPr lang="en-US" sz="1800" kern="1200" dirty="0" smtClean="0"/>
            <a:t>Performance</a:t>
          </a:r>
        </a:p>
        <a:p>
          <a:pPr lvl="0" algn="ctr" defTabSz="800100">
            <a:lnSpc>
              <a:spcPct val="90000"/>
            </a:lnSpc>
            <a:spcBef>
              <a:spcPct val="0"/>
            </a:spcBef>
            <a:spcAft>
              <a:spcPct val="35000"/>
            </a:spcAft>
          </a:pPr>
          <a:r>
            <a:rPr lang="en-US" sz="1800" kern="1200" dirty="0" smtClean="0"/>
            <a:t>Nutrition </a:t>
          </a:r>
          <a:endParaRPr lang="en-US" sz="1800" kern="1200" dirty="0"/>
        </a:p>
      </dsp:txBody>
      <dsp:txXfrm>
        <a:off x="3097180" y="1191314"/>
        <a:ext cx="2035239" cy="2143333"/>
      </dsp:txXfrm>
    </dsp:sp>
    <dsp:sp modelId="{CAA1AE80-624D-364F-902F-6074D4AB69CD}">
      <dsp:nvSpPr>
        <dsp:cNvPr id="0" name=""/>
        <dsp:cNvSpPr/>
      </dsp:nvSpPr>
      <dsp:spPr>
        <a:xfrm>
          <a:off x="5411926" y="1994908"/>
          <a:ext cx="458317" cy="53614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411926" y="2102137"/>
        <a:ext cx="320822" cy="321687"/>
      </dsp:txXfrm>
    </dsp:sp>
    <dsp:sp modelId="{98C831C3-2953-2245-9382-2576C2068E11}">
      <dsp:nvSpPr>
        <dsp:cNvPr id="0" name=""/>
        <dsp:cNvSpPr/>
      </dsp:nvSpPr>
      <dsp:spPr>
        <a:xfrm>
          <a:off x="6060489" y="1127995"/>
          <a:ext cx="2161877" cy="226997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b="1" kern="1200" dirty="0" smtClean="0">
              <a:solidFill>
                <a:srgbClr val="000000"/>
              </a:solidFill>
            </a:rPr>
            <a:t>Outcome</a:t>
          </a:r>
          <a:endParaRPr lang="en-US" sz="1800" b="1" kern="1200" dirty="0">
            <a:solidFill>
              <a:srgbClr val="000000"/>
            </a:solidFill>
          </a:endParaRPr>
        </a:p>
        <a:p>
          <a:pPr marL="171450" lvl="1" indent="-171450" algn="l" defTabSz="800100">
            <a:lnSpc>
              <a:spcPct val="90000"/>
            </a:lnSpc>
            <a:spcBef>
              <a:spcPct val="0"/>
            </a:spcBef>
            <a:spcAft>
              <a:spcPct val="15000"/>
            </a:spcAft>
            <a:buChar char="••"/>
          </a:pPr>
          <a:r>
            <a:rPr lang="en-US" sz="1800" kern="1200" dirty="0" smtClean="0">
              <a:solidFill>
                <a:srgbClr val="000000"/>
              </a:solidFill>
            </a:rPr>
            <a:t>Eudemonia “flourishing”</a:t>
          </a:r>
          <a:endParaRPr lang="en-US" sz="1800" kern="1200" dirty="0">
            <a:solidFill>
              <a:srgbClr val="000000"/>
            </a:solidFill>
          </a:endParaRP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smtClean="0">
              <a:solidFill>
                <a:srgbClr val="000000"/>
              </a:solidFill>
            </a:rPr>
            <a:t>Meaningful Participation</a:t>
          </a:r>
        </a:p>
        <a:p>
          <a:pPr marL="171450" lvl="1" indent="-171450" algn="l" defTabSz="800100">
            <a:lnSpc>
              <a:spcPct val="90000"/>
            </a:lnSpc>
            <a:spcBef>
              <a:spcPct val="0"/>
            </a:spcBef>
            <a:spcAft>
              <a:spcPct val="15000"/>
            </a:spcAft>
            <a:buChar char="••"/>
          </a:pPr>
          <a:endParaRPr lang="en-US" sz="1400" kern="1200" dirty="0"/>
        </a:p>
      </dsp:txBody>
      <dsp:txXfrm>
        <a:off x="6123808" y="1191314"/>
        <a:ext cx="2035239" cy="2143333"/>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5365CA-2EA8-614B-8855-5E9096CC92F7}" type="datetimeFigureOut">
              <a:rPr lang="fr-FR" smtClean="0"/>
              <a:t>2015-01-26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8D208E-D719-F44E-BE80-52F304277812}" type="slidenum">
              <a:rPr lang="fr-FR" smtClean="0"/>
              <a:t>‹#›</a:t>
            </a:fld>
            <a:endParaRPr lang="fr-FR"/>
          </a:p>
        </p:txBody>
      </p:sp>
    </p:spTree>
    <p:extLst>
      <p:ext uri="{BB962C8B-B14F-4D97-AF65-F5344CB8AC3E}">
        <p14:creationId xmlns:p14="http://schemas.microsoft.com/office/powerpoint/2010/main" val="32289401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 levels drop precipitously with the onset of puberty and stay</a:t>
            </a:r>
            <a:r>
              <a:rPr lang="en-US" baseline="0" dirty="0" smtClean="0"/>
              <a:t> low through adulthood. Even in </a:t>
            </a:r>
            <a:r>
              <a:rPr lang="en-US" baseline="0" dirty="0" err="1" smtClean="0"/>
              <a:t>manitoba</a:t>
            </a:r>
            <a:r>
              <a:rPr lang="en-US" baseline="0" dirty="0" smtClean="0"/>
              <a:t> where there is mandatory K to 12 </a:t>
            </a:r>
            <a:r>
              <a:rPr lang="en-US" baseline="0" dirty="0" err="1" smtClean="0"/>
              <a:t>phys</a:t>
            </a:r>
            <a:r>
              <a:rPr lang="en-US" baseline="0" dirty="0" smtClean="0"/>
              <a:t> </a:t>
            </a:r>
            <a:r>
              <a:rPr lang="en-US" baseline="0" dirty="0" err="1" smtClean="0"/>
              <a:t>ed</a:t>
            </a:r>
            <a:r>
              <a:rPr lang="en-US" baseline="0" dirty="0" smtClean="0"/>
              <a:t> with mostly specialist teachers and a high number of PE classes per week we have observed a substantial drop in activity over a few short years! Self report of physical activity is just a perception- there is a substantial mismatch between what we perceive and what happens in reality. </a:t>
            </a:r>
            <a:endParaRPr lang="en-US" dirty="0"/>
          </a:p>
        </p:txBody>
      </p:sp>
      <p:sp>
        <p:nvSpPr>
          <p:cNvPr id="4" name="Slide Number Placeholder 3"/>
          <p:cNvSpPr>
            <a:spLocks noGrp="1"/>
          </p:cNvSpPr>
          <p:nvPr>
            <p:ph type="sldNum" sz="quarter" idx="10"/>
          </p:nvPr>
        </p:nvSpPr>
        <p:spPr/>
        <p:txBody>
          <a:bodyPr/>
          <a:lstStyle/>
          <a:p>
            <a:fld id="{2D5FB2B2-93EA-7742-8E80-9990E2B6FD1D}" type="slidenum">
              <a:rPr lang="en-US" smtClean="0"/>
              <a:t>7</a:t>
            </a:fld>
            <a:endParaRPr lang="en-US"/>
          </a:p>
        </p:txBody>
      </p:sp>
    </p:spTree>
    <p:extLst>
      <p:ext uri="{BB962C8B-B14F-4D97-AF65-F5344CB8AC3E}">
        <p14:creationId xmlns:p14="http://schemas.microsoft.com/office/powerpoint/2010/main" val="730682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a:t>
            </a:r>
            <a:r>
              <a:rPr lang="en-US" baseline="0" dirty="0" smtClean="0"/>
              <a:t> structured or no structured play is almost absent in our children, due to liability concerns, diversion toward structured activities, and anti-bullying. As a result we still make (spend funds)  on playgrounds and structures that often stand empty. Our urban and sub-urban children are being driven to school more often nowadays, and unwarranted fears of safety are often heralded as the reason. Plus our JUST IN TIME mentalities make us always rushing from one venue to the next – so the car becomes the option of choice instead of two feet. Finally we tend to provide far too much oversight over our children, helicopter and bubble parenting. We don</a:t>
            </a:r>
            <a:r>
              <a:rPr lang="fr-FR" baseline="0" dirty="0" smtClean="0"/>
              <a:t>’</a:t>
            </a:r>
            <a:r>
              <a:rPr lang="en-US" baseline="0" dirty="0" smtClean="0"/>
              <a:t>t really need to see every game or activity, especially if we are </a:t>
            </a:r>
            <a:r>
              <a:rPr lang="en-US" baseline="0" dirty="0" err="1" smtClean="0"/>
              <a:t>jst</a:t>
            </a:r>
            <a:r>
              <a:rPr lang="en-US" baseline="0" dirty="0" smtClean="0"/>
              <a:t> sitting around watching – not good role modeling!! </a:t>
            </a:r>
            <a:endParaRPr lang="en-US" dirty="0"/>
          </a:p>
        </p:txBody>
      </p:sp>
      <p:sp>
        <p:nvSpPr>
          <p:cNvPr id="4" name="Slide Number Placeholder 3"/>
          <p:cNvSpPr>
            <a:spLocks noGrp="1"/>
          </p:cNvSpPr>
          <p:nvPr>
            <p:ph type="sldNum" sz="quarter" idx="10"/>
          </p:nvPr>
        </p:nvSpPr>
        <p:spPr/>
        <p:txBody>
          <a:bodyPr/>
          <a:lstStyle/>
          <a:p>
            <a:fld id="{2D5FB2B2-93EA-7742-8E80-9990E2B6FD1D}" type="slidenum">
              <a:rPr lang="en-US" smtClean="0"/>
              <a:t>8</a:t>
            </a:fld>
            <a:endParaRPr lang="en-US"/>
          </a:p>
        </p:txBody>
      </p:sp>
    </p:spTree>
    <p:extLst>
      <p:ext uri="{BB962C8B-B14F-4D97-AF65-F5344CB8AC3E}">
        <p14:creationId xmlns:p14="http://schemas.microsoft.com/office/powerpoint/2010/main" val="3738300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425CAF-E6FD-4345-AB1B-200978FBB380}" type="slidenum">
              <a:rPr lang="en-US" smtClean="0"/>
              <a:t>10</a:t>
            </a:fld>
            <a:endParaRPr lang="en-US"/>
          </a:p>
        </p:txBody>
      </p:sp>
    </p:spTree>
    <p:extLst>
      <p:ext uri="{BB962C8B-B14F-4D97-AF65-F5344CB8AC3E}">
        <p14:creationId xmlns:p14="http://schemas.microsoft.com/office/powerpoint/2010/main" val="341161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3B6563-8A86-5B47-B4D2-00E5D1408841}" type="slidenum">
              <a:rPr lang="en-US" smtClean="0"/>
              <a:t>11</a:t>
            </a:fld>
            <a:endParaRPr lang="en-US"/>
          </a:p>
        </p:txBody>
      </p:sp>
    </p:spTree>
    <p:extLst>
      <p:ext uri="{BB962C8B-B14F-4D97-AF65-F5344CB8AC3E}">
        <p14:creationId xmlns:p14="http://schemas.microsoft.com/office/powerpoint/2010/main" val="1357426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groups have adopted this term and integrated it into their operations. </a:t>
            </a:r>
            <a:endParaRPr lang="en-US" dirty="0"/>
          </a:p>
        </p:txBody>
      </p:sp>
      <p:sp>
        <p:nvSpPr>
          <p:cNvPr id="4" name="Slide Number Placeholder 3"/>
          <p:cNvSpPr>
            <a:spLocks noGrp="1"/>
          </p:cNvSpPr>
          <p:nvPr>
            <p:ph type="sldNum" sz="quarter" idx="10"/>
          </p:nvPr>
        </p:nvSpPr>
        <p:spPr/>
        <p:txBody>
          <a:bodyPr/>
          <a:lstStyle/>
          <a:p>
            <a:fld id="{D8224C04-6637-2B4C-AC6B-43C30A38B022}" type="slidenum">
              <a:rPr lang="en-US" smtClean="0"/>
              <a:t>12</a:t>
            </a:fld>
            <a:endParaRPr lang="en-US"/>
          </a:p>
        </p:txBody>
      </p:sp>
    </p:spTree>
    <p:extLst>
      <p:ext uri="{BB962C8B-B14F-4D97-AF65-F5344CB8AC3E}">
        <p14:creationId xmlns:p14="http://schemas.microsoft.com/office/powerpoint/2010/main" val="4069912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425CAF-E6FD-4345-AB1B-200978FBB380}" type="slidenum">
              <a:rPr lang="en-US" smtClean="0"/>
              <a:t>16</a:t>
            </a:fld>
            <a:endParaRPr lang="en-US"/>
          </a:p>
        </p:txBody>
      </p:sp>
    </p:spTree>
    <p:extLst>
      <p:ext uri="{BB962C8B-B14F-4D97-AF65-F5344CB8AC3E}">
        <p14:creationId xmlns:p14="http://schemas.microsoft.com/office/powerpoint/2010/main" val="1409990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a:t>
            </a:r>
            <a:r>
              <a:rPr lang="en-US" baseline="0" dirty="0" smtClean="0"/>
              <a:t> the PLAY Fun tool requires special training. These tools are designed to align with the PHE Canada Passport for Life tool described next.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8224C04-6637-2B4C-AC6B-43C30A38B022}" type="slidenum">
              <a:rPr lang="en-US" smtClean="0"/>
              <a:t>29</a:t>
            </a:fld>
            <a:endParaRPr lang="en-US"/>
          </a:p>
        </p:txBody>
      </p:sp>
    </p:spTree>
    <p:extLst>
      <p:ext uri="{BB962C8B-B14F-4D97-AF65-F5344CB8AC3E}">
        <p14:creationId xmlns:p14="http://schemas.microsoft.com/office/powerpoint/2010/main" val="4063993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CA"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1C98C296-B787-3E4E-8E51-B67422FE7609}" type="datetimeFigureOut">
              <a:rPr lang="fr-FR" smtClean="0"/>
              <a:t>2015-01-26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4143856-F7C3-1744-8C0D-A75EB369EA73}" type="slidenum">
              <a:rPr lang="fr-FR" smtClean="0"/>
              <a:t>‹#›</a:t>
            </a:fld>
            <a:endParaRPr lang="fr-FR"/>
          </a:p>
        </p:txBody>
      </p:sp>
    </p:spTree>
    <p:extLst>
      <p:ext uri="{BB962C8B-B14F-4D97-AF65-F5344CB8AC3E}">
        <p14:creationId xmlns:p14="http://schemas.microsoft.com/office/powerpoint/2010/main" val="4164991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1C98C296-B787-3E4E-8E51-B67422FE7609}" type="datetimeFigureOut">
              <a:rPr lang="fr-FR" smtClean="0"/>
              <a:t>2015-01-26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4143856-F7C3-1744-8C0D-A75EB369EA73}" type="slidenum">
              <a:rPr lang="fr-FR" smtClean="0"/>
              <a:t>‹#›</a:t>
            </a:fld>
            <a:endParaRPr lang="fr-FR"/>
          </a:p>
        </p:txBody>
      </p:sp>
    </p:spTree>
    <p:extLst>
      <p:ext uri="{BB962C8B-B14F-4D97-AF65-F5344CB8AC3E}">
        <p14:creationId xmlns:p14="http://schemas.microsoft.com/office/powerpoint/2010/main" val="2955460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CA"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1C98C296-B787-3E4E-8E51-B67422FE7609}" type="datetimeFigureOut">
              <a:rPr lang="fr-FR" smtClean="0"/>
              <a:t>2015-01-26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4143856-F7C3-1744-8C0D-A75EB369EA73}" type="slidenum">
              <a:rPr lang="fr-FR" smtClean="0"/>
              <a:t>‹#›</a:t>
            </a:fld>
            <a:endParaRPr lang="fr-FR"/>
          </a:p>
        </p:txBody>
      </p:sp>
    </p:spTree>
    <p:extLst>
      <p:ext uri="{BB962C8B-B14F-4D97-AF65-F5344CB8AC3E}">
        <p14:creationId xmlns:p14="http://schemas.microsoft.com/office/powerpoint/2010/main" val="23006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115196-1C6F-4784-83AC-30756D8F10B3}" type="datetimeFigureOut">
              <a:rPr lang="en-US" smtClean="0"/>
              <a:t>2015-01-26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71D3E-5A18-49EB-AD2A-429AF165759F}" type="slidenum">
              <a:rPr lang="en-US" smtClean="0"/>
              <a:t>‹#›</a:t>
            </a:fld>
            <a:endParaRPr lang="en-US"/>
          </a:p>
        </p:txBody>
      </p:sp>
    </p:spTree>
    <p:extLst>
      <p:ext uri="{BB962C8B-B14F-4D97-AF65-F5344CB8AC3E}">
        <p14:creationId xmlns:p14="http://schemas.microsoft.com/office/powerpoint/2010/main" val="102769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idx="1"/>
          </p:nvPr>
        </p:nvSpPr>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1C98C296-B787-3E4E-8E51-B67422FE7609}" type="datetimeFigureOut">
              <a:rPr lang="fr-FR" smtClean="0"/>
              <a:t>2015-01-26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4143856-F7C3-1744-8C0D-A75EB369EA73}" type="slidenum">
              <a:rPr lang="fr-FR" smtClean="0"/>
              <a:t>‹#›</a:t>
            </a:fld>
            <a:endParaRPr lang="fr-FR"/>
          </a:p>
        </p:txBody>
      </p:sp>
    </p:spTree>
    <p:extLst>
      <p:ext uri="{BB962C8B-B14F-4D97-AF65-F5344CB8AC3E}">
        <p14:creationId xmlns:p14="http://schemas.microsoft.com/office/powerpoint/2010/main" val="700072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CA"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Cliquez pour modifier les styles du texte du masque</a:t>
            </a:r>
          </a:p>
        </p:txBody>
      </p:sp>
      <p:sp>
        <p:nvSpPr>
          <p:cNvPr id="4" name="Espace réservé de la date 3"/>
          <p:cNvSpPr>
            <a:spLocks noGrp="1"/>
          </p:cNvSpPr>
          <p:nvPr>
            <p:ph type="dt" sz="half" idx="10"/>
          </p:nvPr>
        </p:nvSpPr>
        <p:spPr/>
        <p:txBody>
          <a:bodyPr/>
          <a:lstStyle/>
          <a:p>
            <a:fld id="{1C98C296-B787-3E4E-8E51-B67422FE7609}" type="datetimeFigureOut">
              <a:rPr lang="fr-FR" smtClean="0"/>
              <a:t>2015-01-26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4143856-F7C3-1744-8C0D-A75EB369EA73}" type="slidenum">
              <a:rPr lang="fr-FR" smtClean="0"/>
              <a:t>‹#›</a:t>
            </a:fld>
            <a:endParaRPr lang="fr-FR"/>
          </a:p>
        </p:txBody>
      </p:sp>
    </p:spTree>
    <p:extLst>
      <p:ext uri="{BB962C8B-B14F-4D97-AF65-F5344CB8AC3E}">
        <p14:creationId xmlns:p14="http://schemas.microsoft.com/office/powerpoint/2010/main" val="728954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e la date 4"/>
          <p:cNvSpPr>
            <a:spLocks noGrp="1"/>
          </p:cNvSpPr>
          <p:nvPr>
            <p:ph type="dt" sz="half" idx="10"/>
          </p:nvPr>
        </p:nvSpPr>
        <p:spPr/>
        <p:txBody>
          <a:bodyPr/>
          <a:lstStyle/>
          <a:p>
            <a:fld id="{1C98C296-B787-3E4E-8E51-B67422FE7609}" type="datetimeFigureOut">
              <a:rPr lang="fr-FR" smtClean="0"/>
              <a:t>2015-01-26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4143856-F7C3-1744-8C0D-A75EB369EA73}" type="slidenum">
              <a:rPr lang="fr-FR" smtClean="0"/>
              <a:t>‹#›</a:t>
            </a:fld>
            <a:endParaRPr lang="fr-FR"/>
          </a:p>
        </p:txBody>
      </p:sp>
    </p:spTree>
    <p:extLst>
      <p:ext uri="{BB962C8B-B14F-4D97-AF65-F5344CB8AC3E}">
        <p14:creationId xmlns:p14="http://schemas.microsoft.com/office/powerpoint/2010/main" val="56780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A"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7" name="Espace réservé de la date 6"/>
          <p:cNvSpPr>
            <a:spLocks noGrp="1"/>
          </p:cNvSpPr>
          <p:nvPr>
            <p:ph type="dt" sz="half" idx="10"/>
          </p:nvPr>
        </p:nvSpPr>
        <p:spPr/>
        <p:txBody>
          <a:bodyPr/>
          <a:lstStyle/>
          <a:p>
            <a:fld id="{1C98C296-B787-3E4E-8E51-B67422FE7609}" type="datetimeFigureOut">
              <a:rPr lang="fr-FR" smtClean="0"/>
              <a:t>2015-01-26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4143856-F7C3-1744-8C0D-A75EB369EA73}" type="slidenum">
              <a:rPr lang="fr-FR" smtClean="0"/>
              <a:t>‹#›</a:t>
            </a:fld>
            <a:endParaRPr lang="fr-FR"/>
          </a:p>
        </p:txBody>
      </p:sp>
    </p:spTree>
    <p:extLst>
      <p:ext uri="{BB962C8B-B14F-4D97-AF65-F5344CB8AC3E}">
        <p14:creationId xmlns:p14="http://schemas.microsoft.com/office/powerpoint/2010/main" val="693829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e la date 2"/>
          <p:cNvSpPr>
            <a:spLocks noGrp="1"/>
          </p:cNvSpPr>
          <p:nvPr>
            <p:ph type="dt" sz="half" idx="10"/>
          </p:nvPr>
        </p:nvSpPr>
        <p:spPr/>
        <p:txBody>
          <a:bodyPr/>
          <a:lstStyle/>
          <a:p>
            <a:fld id="{1C98C296-B787-3E4E-8E51-B67422FE7609}" type="datetimeFigureOut">
              <a:rPr lang="fr-FR" smtClean="0"/>
              <a:t>2015-01-26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4143856-F7C3-1744-8C0D-A75EB369EA73}" type="slidenum">
              <a:rPr lang="fr-FR" smtClean="0"/>
              <a:t>‹#›</a:t>
            </a:fld>
            <a:endParaRPr lang="fr-FR"/>
          </a:p>
        </p:txBody>
      </p:sp>
    </p:spTree>
    <p:extLst>
      <p:ext uri="{BB962C8B-B14F-4D97-AF65-F5344CB8AC3E}">
        <p14:creationId xmlns:p14="http://schemas.microsoft.com/office/powerpoint/2010/main" val="2659914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C98C296-B787-3E4E-8E51-B67422FE7609}" type="datetimeFigureOut">
              <a:rPr lang="fr-FR" smtClean="0"/>
              <a:t>2015-01-26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4143856-F7C3-1744-8C0D-A75EB369EA73}" type="slidenum">
              <a:rPr lang="fr-FR" smtClean="0"/>
              <a:t>‹#›</a:t>
            </a:fld>
            <a:endParaRPr lang="fr-FR"/>
          </a:p>
        </p:txBody>
      </p:sp>
    </p:spTree>
    <p:extLst>
      <p:ext uri="{BB962C8B-B14F-4D97-AF65-F5344CB8AC3E}">
        <p14:creationId xmlns:p14="http://schemas.microsoft.com/office/powerpoint/2010/main" val="2051251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CA"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1C98C296-B787-3E4E-8E51-B67422FE7609}" type="datetimeFigureOut">
              <a:rPr lang="fr-FR" smtClean="0"/>
              <a:t>2015-01-26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4143856-F7C3-1744-8C0D-A75EB369EA73}" type="slidenum">
              <a:rPr lang="fr-FR" smtClean="0"/>
              <a:t>‹#›</a:t>
            </a:fld>
            <a:endParaRPr lang="fr-FR"/>
          </a:p>
        </p:txBody>
      </p:sp>
    </p:spTree>
    <p:extLst>
      <p:ext uri="{BB962C8B-B14F-4D97-AF65-F5344CB8AC3E}">
        <p14:creationId xmlns:p14="http://schemas.microsoft.com/office/powerpoint/2010/main" val="1068831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CA"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1C98C296-B787-3E4E-8E51-B67422FE7609}" type="datetimeFigureOut">
              <a:rPr lang="fr-FR" smtClean="0"/>
              <a:t>2015-01-26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4143856-F7C3-1744-8C0D-A75EB369EA73}" type="slidenum">
              <a:rPr lang="fr-FR" smtClean="0"/>
              <a:t>‹#›</a:t>
            </a:fld>
            <a:endParaRPr lang="fr-FR"/>
          </a:p>
        </p:txBody>
      </p:sp>
    </p:spTree>
    <p:extLst>
      <p:ext uri="{BB962C8B-B14F-4D97-AF65-F5344CB8AC3E}">
        <p14:creationId xmlns:p14="http://schemas.microsoft.com/office/powerpoint/2010/main" val="33496852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A"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98C296-B787-3E4E-8E51-B67422FE7609}" type="datetimeFigureOut">
              <a:rPr lang="fr-FR" smtClean="0"/>
              <a:t>2015-01-26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143856-F7C3-1744-8C0D-A75EB369EA73}" type="slidenum">
              <a:rPr lang="fr-FR" smtClean="0"/>
              <a:t>‹#›</a:t>
            </a:fld>
            <a:endParaRPr lang="fr-FR"/>
          </a:p>
        </p:txBody>
      </p:sp>
    </p:spTree>
    <p:extLst>
      <p:ext uri="{BB962C8B-B14F-4D97-AF65-F5344CB8AC3E}">
        <p14:creationId xmlns:p14="http://schemas.microsoft.com/office/powerpoint/2010/main" val="2139140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oleObject" Target="../embeddings/oleObject1.bin"/><Relationship Id="rId6"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General_25,4x19,05.jpg"/>
          <p:cNvPicPr>
            <a:picLocks noChangeAspect="1"/>
          </p:cNvPicPr>
          <p:nvPr/>
        </p:nvPicPr>
        <p:blipFill>
          <a:blip r:embed="rId2"/>
          <a:stretch>
            <a:fillRect/>
          </a:stretch>
        </p:blipFill>
        <p:spPr>
          <a:xfrm>
            <a:off x="21167" y="0"/>
            <a:ext cx="9144000" cy="6858000"/>
          </a:xfrm>
          <a:prstGeom prst="rect">
            <a:avLst/>
          </a:prstGeom>
        </p:spPr>
      </p:pic>
      <p:sp>
        <p:nvSpPr>
          <p:cNvPr id="6" name="ZoneTexte 5"/>
          <p:cNvSpPr txBox="1"/>
          <p:nvPr/>
        </p:nvSpPr>
        <p:spPr>
          <a:xfrm>
            <a:off x="755576" y="620688"/>
            <a:ext cx="7643866" cy="1754327"/>
          </a:xfrm>
          <a:prstGeom prst="rect">
            <a:avLst/>
          </a:prstGeom>
          <a:noFill/>
        </p:spPr>
        <p:txBody>
          <a:bodyPr wrap="square" rtlCol="0">
            <a:spAutoFit/>
          </a:bodyPr>
          <a:lstStyle/>
          <a:p>
            <a:pPr algn="ctr"/>
            <a:r>
              <a:rPr lang="en-CA" sz="3600" dirty="0" smtClean="0">
                <a:solidFill>
                  <a:schemeClr val="bg1"/>
                </a:solidFill>
              </a:rPr>
              <a:t>McGill MOOC sports medicine</a:t>
            </a:r>
          </a:p>
          <a:p>
            <a:pPr algn="ctr"/>
            <a:endParaRPr lang="en-CA" sz="3600" dirty="0">
              <a:solidFill>
                <a:schemeClr val="bg1"/>
              </a:solidFill>
            </a:endParaRPr>
          </a:p>
          <a:p>
            <a:pPr algn="ctr"/>
            <a:r>
              <a:rPr lang="en-CA" sz="3600" dirty="0" smtClean="0">
                <a:solidFill>
                  <a:schemeClr val="bg1"/>
                </a:solidFill>
              </a:rPr>
              <a:t> </a:t>
            </a:r>
            <a:endParaRPr lang="fr-CA" sz="3600" dirty="0">
              <a:solidFill>
                <a:schemeClr val="bg1"/>
              </a:solidFill>
            </a:endParaRPr>
          </a:p>
        </p:txBody>
      </p:sp>
      <p:sp>
        <p:nvSpPr>
          <p:cNvPr id="3" name="ZoneTexte 2"/>
          <p:cNvSpPr txBox="1"/>
          <p:nvPr/>
        </p:nvSpPr>
        <p:spPr>
          <a:xfrm>
            <a:off x="899592" y="4725144"/>
            <a:ext cx="7272808" cy="646331"/>
          </a:xfrm>
          <a:prstGeom prst="rect">
            <a:avLst/>
          </a:prstGeom>
          <a:noFill/>
        </p:spPr>
        <p:txBody>
          <a:bodyPr wrap="square" rtlCol="0">
            <a:spAutoFit/>
          </a:bodyPr>
          <a:lstStyle/>
          <a:p>
            <a:pPr algn="ctr"/>
            <a:r>
              <a:rPr lang="fr-FR" sz="3600" dirty="0" err="1" smtClean="0">
                <a:solidFill>
                  <a:schemeClr val="bg1"/>
                </a:solidFill>
              </a:rPr>
              <a:t>Circus</a:t>
            </a:r>
            <a:r>
              <a:rPr lang="fr-FR" sz="3600" dirty="0" smtClean="0">
                <a:solidFill>
                  <a:schemeClr val="bg1"/>
                </a:solidFill>
              </a:rPr>
              <a:t> and </a:t>
            </a:r>
            <a:r>
              <a:rPr lang="fr-FR" sz="3600" dirty="0" err="1" smtClean="0">
                <a:solidFill>
                  <a:schemeClr val="bg1"/>
                </a:solidFill>
              </a:rPr>
              <a:t>Physical</a:t>
            </a:r>
            <a:r>
              <a:rPr lang="fr-FR" sz="3600" dirty="0" smtClean="0">
                <a:solidFill>
                  <a:schemeClr val="bg1"/>
                </a:solidFill>
              </a:rPr>
              <a:t> </a:t>
            </a:r>
            <a:r>
              <a:rPr lang="fr-FR" sz="3600" dirty="0" err="1" smtClean="0">
                <a:solidFill>
                  <a:schemeClr val="bg1"/>
                </a:solidFill>
              </a:rPr>
              <a:t>literacy</a:t>
            </a:r>
            <a:endParaRPr lang="fr-FR" sz="3600" dirty="0">
              <a:solidFill>
                <a:schemeClr val="bg1"/>
              </a:solidFill>
            </a:endParaRPr>
          </a:p>
        </p:txBody>
      </p:sp>
      <p:sp>
        <p:nvSpPr>
          <p:cNvPr id="2" name="ZoneTexte 1"/>
          <p:cNvSpPr txBox="1"/>
          <p:nvPr/>
        </p:nvSpPr>
        <p:spPr>
          <a:xfrm>
            <a:off x="1259632" y="5733256"/>
            <a:ext cx="6696744" cy="1015663"/>
          </a:xfrm>
          <a:prstGeom prst="rect">
            <a:avLst/>
          </a:prstGeom>
          <a:noFill/>
        </p:spPr>
        <p:txBody>
          <a:bodyPr wrap="square" rtlCol="0">
            <a:spAutoFit/>
          </a:bodyPr>
          <a:lstStyle/>
          <a:p>
            <a:pPr algn="ctr"/>
            <a:r>
              <a:rPr lang="fr-FR" sz="2000" dirty="0" smtClean="0">
                <a:solidFill>
                  <a:srgbClr val="FFFFFF"/>
                </a:solidFill>
              </a:rPr>
              <a:t>Patrice Aubertin</a:t>
            </a:r>
          </a:p>
          <a:p>
            <a:pPr algn="ctr"/>
            <a:r>
              <a:rPr lang="fr-FR" sz="2000" dirty="0" smtClean="0">
                <a:solidFill>
                  <a:srgbClr val="FFFFFF"/>
                </a:solidFill>
              </a:rPr>
              <a:t>SSHRC </a:t>
            </a:r>
            <a:r>
              <a:rPr lang="fr-FR" sz="2000" dirty="0" err="1" smtClean="0">
                <a:solidFill>
                  <a:srgbClr val="FFFFFF"/>
                </a:solidFill>
              </a:rPr>
              <a:t>Industrial</a:t>
            </a:r>
            <a:r>
              <a:rPr lang="fr-FR" sz="2000" dirty="0" smtClean="0">
                <a:solidFill>
                  <a:srgbClr val="FFFFFF"/>
                </a:solidFill>
              </a:rPr>
              <a:t> </a:t>
            </a:r>
            <a:r>
              <a:rPr lang="fr-FR" sz="2000" dirty="0" err="1" smtClean="0">
                <a:solidFill>
                  <a:srgbClr val="FFFFFF"/>
                </a:solidFill>
              </a:rPr>
              <a:t>Research</a:t>
            </a:r>
            <a:r>
              <a:rPr lang="fr-FR" sz="2000" dirty="0" smtClean="0">
                <a:solidFill>
                  <a:srgbClr val="FFFFFF"/>
                </a:solidFill>
              </a:rPr>
              <a:t> Chair </a:t>
            </a:r>
            <a:r>
              <a:rPr lang="fr-FR" sz="2000" dirty="0" err="1" smtClean="0">
                <a:solidFill>
                  <a:srgbClr val="FFFFFF"/>
                </a:solidFill>
              </a:rPr>
              <a:t>fo</a:t>
            </a:r>
            <a:r>
              <a:rPr lang="fr-FR" sz="2000" dirty="0" smtClean="0">
                <a:solidFill>
                  <a:srgbClr val="FFFFFF"/>
                </a:solidFill>
              </a:rPr>
              <a:t> </a:t>
            </a:r>
            <a:r>
              <a:rPr lang="fr-FR" sz="2000" dirty="0" err="1" smtClean="0">
                <a:solidFill>
                  <a:srgbClr val="FFFFFF"/>
                </a:solidFill>
              </a:rPr>
              <a:t>Colleges</a:t>
            </a:r>
            <a:r>
              <a:rPr lang="fr-FR" sz="2000" dirty="0" smtClean="0">
                <a:solidFill>
                  <a:srgbClr val="FFFFFF"/>
                </a:solidFill>
              </a:rPr>
              <a:t> in </a:t>
            </a:r>
            <a:r>
              <a:rPr lang="fr-FR" sz="2000" dirty="0" err="1" smtClean="0">
                <a:solidFill>
                  <a:srgbClr val="FFFFFF"/>
                </a:solidFill>
              </a:rPr>
              <a:t>Circus</a:t>
            </a:r>
            <a:r>
              <a:rPr lang="fr-FR" sz="2000" dirty="0" smtClean="0">
                <a:solidFill>
                  <a:srgbClr val="FFFFFF"/>
                </a:solidFill>
              </a:rPr>
              <a:t> Arts</a:t>
            </a:r>
          </a:p>
          <a:p>
            <a:pPr algn="ctr"/>
            <a:r>
              <a:rPr lang="fr-FR" sz="2000" dirty="0" err="1" smtClean="0">
                <a:solidFill>
                  <a:srgbClr val="FFFFFF"/>
                </a:solidFill>
              </a:rPr>
              <a:t>Director</a:t>
            </a:r>
            <a:r>
              <a:rPr lang="fr-FR" sz="2000" dirty="0" smtClean="0">
                <a:solidFill>
                  <a:srgbClr val="FFFFFF"/>
                </a:solidFill>
              </a:rPr>
              <a:t> of </a:t>
            </a:r>
            <a:r>
              <a:rPr lang="fr-FR" sz="2000" dirty="0" err="1" smtClean="0">
                <a:solidFill>
                  <a:srgbClr val="FFFFFF"/>
                </a:solidFill>
              </a:rPr>
              <a:t>Research</a:t>
            </a:r>
            <a:r>
              <a:rPr lang="fr-FR" sz="2000" dirty="0" smtClean="0">
                <a:solidFill>
                  <a:srgbClr val="FFFFFF"/>
                </a:solidFill>
              </a:rPr>
              <a:t> and </a:t>
            </a:r>
            <a:r>
              <a:rPr lang="fr-FR" sz="2000" dirty="0" err="1" smtClean="0">
                <a:solidFill>
                  <a:srgbClr val="FFFFFF"/>
                </a:solidFill>
              </a:rPr>
              <a:t>Teachers</a:t>
            </a:r>
            <a:r>
              <a:rPr lang="fr-FR" sz="2000" dirty="0" smtClean="0">
                <a:solidFill>
                  <a:srgbClr val="FFFFFF"/>
                </a:solidFill>
              </a:rPr>
              <a:t> training programmes</a:t>
            </a:r>
            <a:endParaRPr lang="fr-FR" sz="2000" dirty="0">
              <a:solidFill>
                <a:srgbClr val="FFFFFF"/>
              </a:solidFill>
            </a:endParaRPr>
          </a:p>
        </p:txBody>
      </p:sp>
    </p:spTree>
    <p:extLst>
      <p:ext uri="{BB962C8B-B14F-4D97-AF65-F5344CB8AC3E}">
        <p14:creationId xmlns:p14="http://schemas.microsoft.com/office/powerpoint/2010/main" val="36198402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4042" y="798695"/>
            <a:ext cx="7772400" cy="1524000"/>
          </a:xfrm>
        </p:spPr>
        <p:txBody>
          <a:bodyPr>
            <a:noAutofit/>
          </a:bodyPr>
          <a:lstStyle/>
          <a:p>
            <a:pPr algn="l">
              <a:lnSpc>
                <a:spcPts val="5000"/>
              </a:lnSpc>
            </a:pPr>
            <a:r>
              <a:rPr lang="en-US" sz="6200" b="1" cap="all" dirty="0" err="1" smtClean="0">
                <a:solidFill>
                  <a:schemeClr val="tx2">
                    <a:lumMod val="75000"/>
                    <a:lumOff val="25000"/>
                  </a:schemeClr>
                </a:solidFill>
              </a:rPr>
              <a:t>Littératie</a:t>
            </a:r>
            <a:r>
              <a:rPr lang="en-US" sz="6200" b="1" cap="all" dirty="0" smtClean="0">
                <a:solidFill>
                  <a:schemeClr val="tx2">
                    <a:lumMod val="75000"/>
                    <a:lumOff val="25000"/>
                  </a:schemeClr>
                </a:solidFill>
              </a:rPr>
              <a:t> </a:t>
            </a:r>
            <a:br>
              <a:rPr lang="en-US" sz="6200" b="1" cap="all" dirty="0" smtClean="0">
                <a:solidFill>
                  <a:schemeClr val="tx2">
                    <a:lumMod val="75000"/>
                    <a:lumOff val="25000"/>
                  </a:schemeClr>
                </a:solidFill>
              </a:rPr>
            </a:br>
            <a:r>
              <a:rPr lang="en-US" sz="6200" b="1" cap="all" dirty="0" smtClean="0">
                <a:solidFill>
                  <a:schemeClr val="tx2">
                    <a:lumMod val="75000"/>
                    <a:lumOff val="25000"/>
                  </a:schemeClr>
                </a:solidFill>
              </a:rPr>
              <a:t>physique </a:t>
            </a:r>
            <a:endParaRPr lang="en-US" sz="6200" b="1" cap="all" dirty="0">
              <a:solidFill>
                <a:schemeClr val="tx2">
                  <a:lumMod val="75000"/>
                  <a:lumOff val="25000"/>
                </a:schemeClr>
              </a:solidFill>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30800" y="3738754"/>
            <a:ext cx="3810000" cy="2975348"/>
          </a:xfrm>
          <a:prstGeom prst="rect">
            <a:avLst/>
          </a:prstGeom>
        </p:spPr>
      </p:pic>
      <p:sp>
        <p:nvSpPr>
          <p:cNvPr id="3" name="Rectangle 2"/>
          <p:cNvSpPr/>
          <p:nvPr/>
        </p:nvSpPr>
        <p:spPr>
          <a:xfrm>
            <a:off x="656167" y="2551837"/>
            <a:ext cx="7450665" cy="1200329"/>
          </a:xfrm>
          <a:prstGeom prst="rect">
            <a:avLst/>
          </a:prstGeom>
        </p:spPr>
        <p:txBody>
          <a:bodyPr wrap="square">
            <a:spAutoFit/>
          </a:bodyPr>
          <a:lstStyle/>
          <a:p>
            <a:r>
              <a:rPr lang="fr-FR" dirty="0"/>
              <a:t>“</a:t>
            </a:r>
            <a:r>
              <a:rPr lang="fr-FR" dirty="0" err="1"/>
              <a:t>Physical</a:t>
            </a:r>
            <a:r>
              <a:rPr lang="fr-FR" dirty="0"/>
              <a:t> </a:t>
            </a:r>
            <a:r>
              <a:rPr lang="fr-FR" dirty="0" err="1"/>
              <a:t>literacy</a:t>
            </a:r>
            <a:r>
              <a:rPr lang="fr-FR" dirty="0"/>
              <a:t> </a:t>
            </a:r>
            <a:r>
              <a:rPr lang="fr-FR" dirty="0" err="1"/>
              <a:t>can</a:t>
            </a:r>
            <a:r>
              <a:rPr lang="fr-FR" dirty="0"/>
              <a:t> </a:t>
            </a:r>
            <a:r>
              <a:rPr lang="fr-FR" dirty="0" err="1"/>
              <a:t>be</a:t>
            </a:r>
            <a:r>
              <a:rPr lang="fr-FR" dirty="0"/>
              <a:t> </a:t>
            </a:r>
            <a:r>
              <a:rPr lang="fr-FR" dirty="0" err="1"/>
              <a:t>described</a:t>
            </a:r>
            <a:r>
              <a:rPr lang="fr-FR" dirty="0"/>
              <a:t> as the motivation, confidence, </a:t>
            </a:r>
            <a:r>
              <a:rPr lang="fr-FR" dirty="0" err="1"/>
              <a:t>physical</a:t>
            </a:r>
            <a:r>
              <a:rPr lang="fr-FR" dirty="0"/>
              <a:t> </a:t>
            </a:r>
            <a:r>
              <a:rPr lang="fr-FR" dirty="0" err="1"/>
              <a:t>competence</a:t>
            </a:r>
            <a:r>
              <a:rPr lang="fr-FR" dirty="0"/>
              <a:t>, </a:t>
            </a:r>
            <a:r>
              <a:rPr lang="fr-FR" dirty="0" err="1"/>
              <a:t>knowledge</a:t>
            </a:r>
            <a:r>
              <a:rPr lang="fr-FR" dirty="0"/>
              <a:t> and </a:t>
            </a:r>
            <a:r>
              <a:rPr lang="fr-FR" dirty="0" err="1"/>
              <a:t>understanding</a:t>
            </a:r>
            <a:r>
              <a:rPr lang="fr-FR" dirty="0"/>
              <a:t> to value and </a:t>
            </a:r>
            <a:r>
              <a:rPr lang="fr-FR" dirty="0" err="1"/>
              <a:t>take</a:t>
            </a:r>
            <a:r>
              <a:rPr lang="fr-FR" dirty="0"/>
              <a:t> </a:t>
            </a:r>
            <a:r>
              <a:rPr lang="fr-FR" dirty="0" err="1"/>
              <a:t>responsibility</a:t>
            </a:r>
            <a:r>
              <a:rPr lang="fr-FR" dirty="0"/>
              <a:t> for engagement in </a:t>
            </a:r>
            <a:r>
              <a:rPr lang="fr-FR" dirty="0" err="1"/>
              <a:t>physical</a:t>
            </a:r>
            <a:r>
              <a:rPr lang="fr-FR" dirty="0"/>
              <a:t> </a:t>
            </a:r>
            <a:r>
              <a:rPr lang="fr-FR" dirty="0" err="1"/>
              <a:t>activities</a:t>
            </a:r>
            <a:r>
              <a:rPr lang="fr-FR" dirty="0"/>
              <a:t> for life.”</a:t>
            </a:r>
          </a:p>
          <a:p>
            <a:r>
              <a:rPr lang="is-IS" dirty="0"/>
              <a:t> (Whitehead, 2014)</a:t>
            </a:r>
            <a:endParaRPr lang="fr-FR" dirty="0"/>
          </a:p>
        </p:txBody>
      </p:sp>
    </p:spTree>
    <p:extLst>
      <p:ext uri="{BB962C8B-B14F-4D97-AF65-F5344CB8AC3E}">
        <p14:creationId xmlns:p14="http://schemas.microsoft.com/office/powerpoint/2010/main" val="33742157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375491"/>
            <a:ext cx="5554105" cy="1950886"/>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732" y="2410661"/>
            <a:ext cx="5554105" cy="1976885"/>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840" y="413086"/>
            <a:ext cx="5554105" cy="1997575"/>
          </a:xfrm>
          <a:prstGeom prst="rect">
            <a:avLst/>
          </a:prstGeom>
        </p:spPr>
      </p:pic>
      <p:sp>
        <p:nvSpPr>
          <p:cNvPr id="7" name="Down Arrow 6"/>
          <p:cNvSpPr/>
          <p:nvPr/>
        </p:nvSpPr>
        <p:spPr>
          <a:xfrm>
            <a:off x="2929467" y="1573199"/>
            <a:ext cx="101600" cy="5757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3974745" y="3572934"/>
            <a:ext cx="101600" cy="5757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4576591" y="5388003"/>
            <a:ext cx="101600" cy="5757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650795" y="1203867"/>
            <a:ext cx="652643" cy="369332"/>
          </a:xfrm>
          <a:prstGeom prst="rect">
            <a:avLst/>
          </a:prstGeom>
          <a:noFill/>
        </p:spPr>
        <p:txBody>
          <a:bodyPr wrap="none" rtlCol="0">
            <a:spAutoFit/>
          </a:bodyPr>
          <a:lstStyle/>
          <a:p>
            <a:r>
              <a:rPr lang="en-US" dirty="0" smtClean="0"/>
              <a:t>1910</a:t>
            </a:r>
            <a:endParaRPr lang="en-US" dirty="0"/>
          </a:p>
        </p:txBody>
      </p:sp>
      <p:sp>
        <p:nvSpPr>
          <p:cNvPr id="11" name="TextBox 10"/>
          <p:cNvSpPr txBox="1"/>
          <p:nvPr/>
        </p:nvSpPr>
        <p:spPr>
          <a:xfrm>
            <a:off x="3699199" y="3203602"/>
            <a:ext cx="652643" cy="369332"/>
          </a:xfrm>
          <a:prstGeom prst="rect">
            <a:avLst/>
          </a:prstGeom>
          <a:noFill/>
        </p:spPr>
        <p:txBody>
          <a:bodyPr wrap="none" rtlCol="0">
            <a:spAutoFit/>
          </a:bodyPr>
          <a:lstStyle/>
          <a:p>
            <a:r>
              <a:rPr lang="en-US" dirty="0" smtClean="0"/>
              <a:t>1960</a:t>
            </a:r>
            <a:endParaRPr lang="en-US" dirty="0"/>
          </a:p>
        </p:txBody>
      </p:sp>
      <p:sp>
        <p:nvSpPr>
          <p:cNvPr id="12" name="TextBox 11"/>
          <p:cNvSpPr txBox="1"/>
          <p:nvPr/>
        </p:nvSpPr>
        <p:spPr>
          <a:xfrm>
            <a:off x="4284137" y="5018671"/>
            <a:ext cx="652643" cy="369332"/>
          </a:xfrm>
          <a:prstGeom prst="rect">
            <a:avLst/>
          </a:prstGeom>
          <a:noFill/>
        </p:spPr>
        <p:txBody>
          <a:bodyPr wrap="none" rtlCol="0">
            <a:spAutoFit/>
          </a:bodyPr>
          <a:lstStyle/>
          <a:p>
            <a:r>
              <a:rPr lang="en-US" dirty="0" smtClean="0"/>
              <a:t>1992</a:t>
            </a:r>
            <a:endParaRPr lang="en-US" dirty="0"/>
          </a:p>
        </p:txBody>
      </p:sp>
      <p:sp>
        <p:nvSpPr>
          <p:cNvPr id="13" name="TextBox 12"/>
          <p:cNvSpPr txBox="1"/>
          <p:nvPr/>
        </p:nvSpPr>
        <p:spPr>
          <a:xfrm>
            <a:off x="123001" y="17469"/>
            <a:ext cx="5852884" cy="461665"/>
          </a:xfrm>
          <a:prstGeom prst="rect">
            <a:avLst/>
          </a:prstGeom>
          <a:noFill/>
        </p:spPr>
        <p:txBody>
          <a:bodyPr wrap="none" rtlCol="0">
            <a:spAutoFit/>
          </a:bodyPr>
          <a:lstStyle/>
          <a:p>
            <a:r>
              <a:rPr lang="en-US" sz="2400" b="1" dirty="0" smtClean="0"/>
              <a:t>Literacy Campaigns: Word Usage 1800-2008 </a:t>
            </a:r>
            <a:endParaRPr lang="en-US" sz="2400" b="1" dirty="0"/>
          </a:p>
        </p:txBody>
      </p:sp>
      <p:sp>
        <p:nvSpPr>
          <p:cNvPr id="14" name="Rectangle 13"/>
          <p:cNvSpPr/>
          <p:nvPr/>
        </p:nvSpPr>
        <p:spPr>
          <a:xfrm>
            <a:off x="5701945" y="2574697"/>
            <a:ext cx="3475922" cy="1477328"/>
          </a:xfrm>
          <a:prstGeom prst="rect">
            <a:avLst/>
          </a:prstGeom>
        </p:spPr>
        <p:txBody>
          <a:bodyPr wrap="square">
            <a:spAutoFit/>
          </a:bodyPr>
          <a:lstStyle/>
          <a:p>
            <a:r>
              <a:rPr lang="en-US" dirty="0"/>
              <a:t>Educators now say that the public schools must train for </a:t>
            </a:r>
            <a:r>
              <a:rPr lang="en-US" b="1" dirty="0"/>
              <a:t>physical </a:t>
            </a:r>
            <a:r>
              <a:rPr lang="en-US" b="1" dirty="0" smtClean="0"/>
              <a:t>literacy,</a:t>
            </a:r>
            <a:r>
              <a:rPr lang="en-US" dirty="0" smtClean="0"/>
              <a:t> </a:t>
            </a:r>
            <a:r>
              <a:rPr lang="en-US" dirty="0"/>
              <a:t>as </a:t>
            </a:r>
            <a:r>
              <a:rPr lang="en-US" dirty="0" smtClean="0"/>
              <a:t>well </a:t>
            </a:r>
            <a:r>
              <a:rPr lang="en-US" dirty="0"/>
              <a:t>as mental literacy. There is much physical illiteracy in America</a:t>
            </a:r>
            <a:r>
              <a:rPr lang="en-US" dirty="0" smtClean="0"/>
              <a:t>. 1935 </a:t>
            </a:r>
            <a:endParaRPr lang="en-US" dirty="0"/>
          </a:p>
        </p:txBody>
      </p:sp>
      <p:sp>
        <p:nvSpPr>
          <p:cNvPr id="15" name="Rectangle 14"/>
          <p:cNvSpPr/>
          <p:nvPr/>
        </p:nvSpPr>
        <p:spPr>
          <a:xfrm>
            <a:off x="5723441" y="4322304"/>
            <a:ext cx="3437437" cy="2585323"/>
          </a:xfrm>
          <a:prstGeom prst="rect">
            <a:avLst/>
          </a:prstGeom>
        </p:spPr>
        <p:txBody>
          <a:bodyPr wrap="square">
            <a:spAutoFit/>
          </a:bodyPr>
          <a:lstStyle/>
          <a:p>
            <a:r>
              <a:rPr lang="en-US" dirty="0"/>
              <a:t>Games, climbing, walking, dancing and manual occupations such as carpentry, building and so on, all conduce to </a:t>
            </a:r>
            <a:r>
              <a:rPr lang="en-US" b="1" dirty="0"/>
              <a:t>physical literacy</a:t>
            </a:r>
            <a:r>
              <a:rPr lang="en-US" dirty="0"/>
              <a:t>: that is to a disciplined command over the body. The same is true of literacy of the </a:t>
            </a:r>
            <a:r>
              <a:rPr lang="en-US" dirty="0" smtClean="0"/>
              <a:t>year. 1937 </a:t>
            </a:r>
            <a:endParaRPr lang="en-US" dirty="0"/>
          </a:p>
        </p:txBody>
      </p:sp>
      <p:sp>
        <p:nvSpPr>
          <p:cNvPr id="16" name="Rectangle 15"/>
          <p:cNvSpPr/>
          <p:nvPr/>
        </p:nvSpPr>
        <p:spPr>
          <a:xfrm>
            <a:off x="5723441" y="522321"/>
            <a:ext cx="3204988" cy="1754327"/>
          </a:xfrm>
          <a:prstGeom prst="rect">
            <a:avLst/>
          </a:prstGeom>
        </p:spPr>
        <p:txBody>
          <a:bodyPr wrap="square">
            <a:spAutoFit/>
          </a:bodyPr>
          <a:lstStyle/>
          <a:p>
            <a:r>
              <a:rPr lang="en-US" dirty="0"/>
              <a:t>We must prepare for </a:t>
            </a:r>
            <a:r>
              <a:rPr lang="en-US" b="1" dirty="0"/>
              <a:t>physical literacy</a:t>
            </a:r>
            <a:r>
              <a:rPr lang="en-US" dirty="0"/>
              <a:t> as well as for mental literacy. A physically fit America becomes more necessary with modern mechanical inventions</a:t>
            </a:r>
            <a:r>
              <a:rPr lang="en-US" dirty="0" smtClean="0"/>
              <a:t>. 1930 </a:t>
            </a:r>
            <a:endParaRPr lang="en-US" dirty="0"/>
          </a:p>
        </p:txBody>
      </p:sp>
      <p:sp>
        <p:nvSpPr>
          <p:cNvPr id="18" name="TextBox 17"/>
          <p:cNvSpPr txBox="1"/>
          <p:nvPr/>
        </p:nvSpPr>
        <p:spPr>
          <a:xfrm>
            <a:off x="654155" y="423703"/>
            <a:ext cx="1187945" cy="461665"/>
          </a:xfrm>
          <a:prstGeom prst="rect">
            <a:avLst/>
          </a:prstGeom>
          <a:noFill/>
        </p:spPr>
        <p:txBody>
          <a:bodyPr wrap="none" rtlCol="0">
            <a:spAutoFit/>
          </a:bodyPr>
          <a:lstStyle/>
          <a:p>
            <a:r>
              <a:rPr lang="en-US" sz="2400" b="1" dirty="0" smtClean="0"/>
              <a:t>Literacy</a:t>
            </a:r>
            <a:endParaRPr lang="en-US" sz="2400" b="1" dirty="0"/>
          </a:p>
        </p:txBody>
      </p:sp>
      <p:sp>
        <p:nvSpPr>
          <p:cNvPr id="19" name="TextBox 18"/>
          <p:cNvSpPr txBox="1"/>
          <p:nvPr/>
        </p:nvSpPr>
        <p:spPr>
          <a:xfrm>
            <a:off x="586423" y="2472469"/>
            <a:ext cx="1493768" cy="461665"/>
          </a:xfrm>
          <a:prstGeom prst="rect">
            <a:avLst/>
          </a:prstGeom>
          <a:noFill/>
        </p:spPr>
        <p:txBody>
          <a:bodyPr wrap="none" rtlCol="0">
            <a:spAutoFit/>
          </a:bodyPr>
          <a:lstStyle/>
          <a:p>
            <a:r>
              <a:rPr lang="en-US" sz="2400" b="1" dirty="0" smtClean="0"/>
              <a:t>Numeracy</a:t>
            </a:r>
            <a:endParaRPr lang="en-US" sz="2400" b="1" dirty="0"/>
          </a:p>
        </p:txBody>
      </p:sp>
      <p:sp>
        <p:nvSpPr>
          <p:cNvPr id="20" name="TextBox 19"/>
          <p:cNvSpPr txBox="1"/>
          <p:nvPr/>
        </p:nvSpPr>
        <p:spPr>
          <a:xfrm>
            <a:off x="633588" y="4472341"/>
            <a:ext cx="2287806" cy="461665"/>
          </a:xfrm>
          <a:prstGeom prst="rect">
            <a:avLst/>
          </a:prstGeom>
          <a:noFill/>
        </p:spPr>
        <p:txBody>
          <a:bodyPr wrap="none" rtlCol="0">
            <a:spAutoFit/>
          </a:bodyPr>
          <a:lstStyle/>
          <a:p>
            <a:r>
              <a:rPr lang="en-US" sz="2400" b="1" dirty="0" smtClean="0"/>
              <a:t>Physical Literacy </a:t>
            </a:r>
            <a:endParaRPr lang="en-US" sz="2400" b="1" dirty="0"/>
          </a:p>
        </p:txBody>
      </p:sp>
      <p:sp>
        <p:nvSpPr>
          <p:cNvPr id="21" name="Down Arrow 20"/>
          <p:cNvSpPr/>
          <p:nvPr/>
        </p:nvSpPr>
        <p:spPr>
          <a:xfrm>
            <a:off x="3365127" y="5337201"/>
            <a:ext cx="101600" cy="5757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080422" y="4991210"/>
            <a:ext cx="652643" cy="369332"/>
          </a:xfrm>
          <a:prstGeom prst="rect">
            <a:avLst/>
          </a:prstGeom>
          <a:noFill/>
        </p:spPr>
        <p:txBody>
          <a:bodyPr wrap="none" rtlCol="0">
            <a:spAutoFit/>
          </a:bodyPr>
          <a:lstStyle/>
          <a:p>
            <a:r>
              <a:rPr lang="en-US" dirty="0" smtClean="0"/>
              <a:t>1930</a:t>
            </a:r>
            <a:endParaRPr lang="en-US" dirty="0"/>
          </a:p>
        </p:txBody>
      </p:sp>
      <p:cxnSp>
        <p:nvCxnSpPr>
          <p:cNvPr id="3" name="Straight Connector 2"/>
          <p:cNvCxnSpPr/>
          <p:nvPr/>
        </p:nvCxnSpPr>
        <p:spPr>
          <a:xfrm>
            <a:off x="6391654" y="2574697"/>
            <a:ext cx="17118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391654" y="4322304"/>
            <a:ext cx="171180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49033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5613423"/>
            <a:ext cx="4266962" cy="11709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0" y="5613423"/>
            <a:ext cx="4266962" cy="124457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6801819" cy="2381111"/>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57485" y="2381111"/>
            <a:ext cx="1333104" cy="1765876"/>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253312"/>
            <a:ext cx="2705100" cy="1027253"/>
          </a:xfrm>
          <a:prstGeom prst="rect">
            <a:avLst/>
          </a:prstGeom>
        </p:spPr>
      </p:pic>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4335704"/>
            <a:ext cx="2705100" cy="1206374"/>
          </a:xfrm>
          <a:prstGeom prst="rect">
            <a:avLst/>
          </a:prstGeom>
        </p:spPr>
      </p:pic>
      <p:pic>
        <p:nvPicPr>
          <p:cNvPr id="7" name="Picture 6"/>
          <p:cNvPicPr>
            <a:picLocks noChangeAspect="1"/>
          </p:cNvPicPr>
          <p:nvPr/>
        </p:nvPicPr>
        <p:blipFill>
          <a:blip r:embed="rId7"/>
          <a:stretch>
            <a:fillRect/>
          </a:stretch>
        </p:blipFill>
        <p:spPr>
          <a:xfrm>
            <a:off x="2860863" y="2508111"/>
            <a:ext cx="2286000" cy="2286000"/>
          </a:xfrm>
          <a:prstGeom prst="rect">
            <a:avLst/>
          </a:prstGeom>
        </p:spPr>
      </p:pic>
      <p:pic>
        <p:nvPicPr>
          <p:cNvPr id="8" name="Picture 7"/>
          <p:cNvPicPr>
            <a:picLocks noChangeAspect="1"/>
          </p:cNvPicPr>
          <p:nvPr/>
        </p:nvPicPr>
        <p:blipFill>
          <a:blip r:embed="rId8"/>
          <a:stretch>
            <a:fillRect/>
          </a:stretch>
        </p:blipFill>
        <p:spPr>
          <a:xfrm>
            <a:off x="178744" y="5613423"/>
            <a:ext cx="4473497" cy="1110443"/>
          </a:xfrm>
          <a:prstGeom prst="rect">
            <a:avLst/>
          </a:prstGeom>
        </p:spPr>
      </p:pic>
      <p:pic>
        <p:nvPicPr>
          <p:cNvPr id="9" name="Picture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98065" y="2470940"/>
            <a:ext cx="2162785" cy="1355548"/>
          </a:xfrm>
          <a:prstGeom prst="rect">
            <a:avLst/>
          </a:prstGeom>
        </p:spPr>
      </p:pic>
      <p:pic>
        <p:nvPicPr>
          <p:cNvPr id="10" name="Picture 9"/>
          <p:cNvPicPr>
            <a:picLocks noChangeAspect="1"/>
          </p:cNvPicPr>
          <p:nvPr/>
        </p:nvPicPr>
        <p:blipFill>
          <a:blip r:embed="rId10"/>
          <a:stretch>
            <a:fillRect/>
          </a:stretch>
        </p:blipFill>
        <p:spPr>
          <a:xfrm>
            <a:off x="5146863" y="5613423"/>
            <a:ext cx="3799114" cy="1170960"/>
          </a:xfrm>
          <a:prstGeom prst="rect">
            <a:avLst/>
          </a:prstGeom>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435747" y="4267546"/>
            <a:ext cx="3510230" cy="1183373"/>
          </a:xfrm>
          <a:prstGeom prst="rect">
            <a:avLst/>
          </a:prstGeom>
        </p:spPr>
      </p:pic>
      <p:pic>
        <p:nvPicPr>
          <p:cNvPr id="13" name="Picture 12"/>
          <p:cNvPicPr>
            <a:picLocks noChangeAspect="1"/>
          </p:cNvPicPr>
          <p:nvPr/>
        </p:nvPicPr>
        <p:blipFill>
          <a:blip r:embed="rId12"/>
          <a:stretch>
            <a:fillRect/>
          </a:stretch>
        </p:blipFill>
        <p:spPr>
          <a:xfrm>
            <a:off x="3025890" y="4928847"/>
            <a:ext cx="1905000" cy="660400"/>
          </a:xfrm>
          <a:prstGeom prst="rect">
            <a:avLst/>
          </a:prstGeom>
        </p:spPr>
      </p:pic>
      <p:pic>
        <p:nvPicPr>
          <p:cNvPr id="14" name="Picture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025890" y="2381111"/>
            <a:ext cx="1009650" cy="1210742"/>
          </a:xfrm>
          <a:prstGeom prst="rect">
            <a:avLst/>
          </a:prstGeom>
        </p:spPr>
      </p:pic>
      <p:pic>
        <p:nvPicPr>
          <p:cNvPr id="15" name="Image 14"/>
          <p:cNvPicPr>
            <a:picLocks noChangeAspect="1"/>
          </p:cNvPicPr>
          <p:nvPr/>
        </p:nvPicPr>
        <p:blipFill>
          <a:blip r:embed="rId14"/>
          <a:stretch>
            <a:fillRect/>
          </a:stretch>
        </p:blipFill>
        <p:spPr>
          <a:xfrm>
            <a:off x="6425595" y="1442239"/>
            <a:ext cx="2463780" cy="790843"/>
          </a:xfrm>
          <a:prstGeom prst="rect">
            <a:avLst/>
          </a:prstGeom>
        </p:spPr>
      </p:pic>
    </p:spTree>
    <p:extLst>
      <p:ext uri="{BB962C8B-B14F-4D97-AF65-F5344CB8AC3E}">
        <p14:creationId xmlns:p14="http://schemas.microsoft.com/office/powerpoint/2010/main" val="247375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11657" y="2214563"/>
            <a:ext cx="8612822" cy="3255557"/>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199" y="508000"/>
            <a:ext cx="7391401" cy="11430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dirty="0" smtClean="0"/>
              <a:t/>
            </a:r>
            <a:br>
              <a:rPr lang="en-US" dirty="0" smtClean="0"/>
            </a:br>
            <a:r>
              <a:rPr lang="en-US" dirty="0" smtClean="0"/>
              <a:t>“Skill Based Literacies”</a:t>
            </a:r>
            <a:endParaRPr lang="en-US" dirty="0"/>
          </a:p>
        </p:txBody>
      </p:sp>
      <p:sp>
        <p:nvSpPr>
          <p:cNvPr id="3" name="Content Placeholder 2"/>
          <p:cNvSpPr>
            <a:spLocks noGrp="1"/>
          </p:cNvSpPr>
          <p:nvPr>
            <p:ph sz="half" idx="4294967295"/>
          </p:nvPr>
        </p:nvSpPr>
        <p:spPr>
          <a:xfrm>
            <a:off x="457200" y="2214563"/>
            <a:ext cx="2066406" cy="3911600"/>
          </a:xfrm>
          <a:prstGeom prst="rect">
            <a:avLst/>
          </a:prstGeom>
        </p:spPr>
        <p:txBody>
          <a:bodyPr/>
          <a:lstStyle/>
          <a:p>
            <a:pPr marL="0" indent="0" algn="ctr">
              <a:buNone/>
            </a:pPr>
            <a:r>
              <a:rPr lang="en-US" dirty="0" smtClean="0">
                <a:solidFill>
                  <a:schemeClr val="tx1"/>
                </a:solidFill>
              </a:rPr>
              <a:t>Literacy</a:t>
            </a:r>
          </a:p>
          <a:p>
            <a:r>
              <a:rPr lang="en-US" sz="2400" dirty="0" smtClean="0"/>
              <a:t>ABC</a:t>
            </a:r>
          </a:p>
          <a:p>
            <a:r>
              <a:rPr lang="en-US" sz="2400" dirty="0" smtClean="0"/>
              <a:t>Words</a:t>
            </a:r>
          </a:p>
          <a:p>
            <a:r>
              <a:rPr lang="en-US" sz="2400" dirty="0" smtClean="0"/>
              <a:t>Sentences</a:t>
            </a:r>
          </a:p>
        </p:txBody>
      </p:sp>
      <p:sp>
        <p:nvSpPr>
          <p:cNvPr id="5" name="Content Placeholder 2"/>
          <p:cNvSpPr>
            <a:spLocks noGrp="1"/>
          </p:cNvSpPr>
          <p:nvPr>
            <p:ph sz="half" idx="4294967295"/>
          </p:nvPr>
        </p:nvSpPr>
        <p:spPr>
          <a:xfrm>
            <a:off x="4403149" y="2214563"/>
            <a:ext cx="2066406" cy="3911600"/>
          </a:xfrm>
          <a:prstGeom prst="rect">
            <a:avLst/>
          </a:prstGeom>
        </p:spPr>
        <p:txBody>
          <a:bodyPr/>
          <a:lstStyle/>
          <a:p>
            <a:pPr marL="0" indent="0" algn="ctr">
              <a:buNone/>
            </a:pPr>
            <a:r>
              <a:rPr lang="en-US" dirty="0" smtClean="0">
                <a:solidFill>
                  <a:srgbClr val="008000"/>
                </a:solidFill>
              </a:rPr>
              <a:t>Music</a:t>
            </a:r>
          </a:p>
          <a:p>
            <a:r>
              <a:rPr lang="en-US" sz="2400" dirty="0" smtClean="0"/>
              <a:t>Do-re-mi</a:t>
            </a:r>
          </a:p>
          <a:p>
            <a:r>
              <a:rPr lang="en-US" sz="2400" dirty="0" smtClean="0"/>
              <a:t>Scale </a:t>
            </a:r>
          </a:p>
          <a:p>
            <a:r>
              <a:rPr lang="en-US" sz="2400" dirty="0" smtClean="0"/>
              <a:t>Score</a:t>
            </a:r>
          </a:p>
        </p:txBody>
      </p:sp>
      <p:sp>
        <p:nvSpPr>
          <p:cNvPr id="6" name="Content Placeholder 2"/>
          <p:cNvSpPr>
            <a:spLocks noGrp="1"/>
          </p:cNvSpPr>
          <p:nvPr>
            <p:ph sz="half" idx="4294967295"/>
          </p:nvPr>
        </p:nvSpPr>
        <p:spPr>
          <a:xfrm>
            <a:off x="2337811" y="2182813"/>
            <a:ext cx="2065338" cy="3911600"/>
          </a:xfrm>
        </p:spPr>
        <p:txBody>
          <a:bodyPr/>
          <a:lstStyle/>
          <a:p>
            <a:pPr marL="0" indent="0" algn="ctr">
              <a:buNone/>
            </a:pPr>
            <a:r>
              <a:rPr lang="en-US" dirty="0" smtClean="0">
                <a:solidFill>
                  <a:srgbClr val="FF0000"/>
                </a:solidFill>
              </a:rPr>
              <a:t>Numeracy</a:t>
            </a:r>
          </a:p>
          <a:p>
            <a:r>
              <a:rPr lang="en-US" sz="2400" dirty="0" smtClean="0"/>
              <a:t>123</a:t>
            </a:r>
          </a:p>
          <a:p>
            <a:r>
              <a:rPr lang="en-US" sz="2400" dirty="0" smtClean="0"/>
              <a:t>Fractions</a:t>
            </a:r>
          </a:p>
          <a:p>
            <a:r>
              <a:rPr lang="en-US" sz="2400" dirty="0" smtClean="0"/>
              <a:t>Equations</a:t>
            </a:r>
          </a:p>
        </p:txBody>
      </p:sp>
      <p:sp>
        <p:nvSpPr>
          <p:cNvPr id="7" name="Content Placeholder 2"/>
          <p:cNvSpPr>
            <a:spLocks noGrp="1"/>
          </p:cNvSpPr>
          <p:nvPr>
            <p:ph sz="half" idx="4294967295"/>
          </p:nvPr>
        </p:nvSpPr>
        <p:spPr>
          <a:xfrm>
            <a:off x="6469555" y="2182813"/>
            <a:ext cx="2411412" cy="3911600"/>
          </a:xfrm>
        </p:spPr>
        <p:txBody>
          <a:bodyPr/>
          <a:lstStyle/>
          <a:p>
            <a:pPr marL="0" indent="0" algn="ctr">
              <a:buNone/>
            </a:pPr>
            <a:r>
              <a:rPr lang="en-US" dirty="0" smtClean="0">
                <a:solidFill>
                  <a:srgbClr val="0000FF"/>
                </a:solidFill>
              </a:rPr>
              <a:t>Physical Literacy</a:t>
            </a:r>
          </a:p>
          <a:p>
            <a:r>
              <a:rPr lang="en-US" sz="2400" dirty="0" smtClean="0"/>
              <a:t>Movement vocabulary</a:t>
            </a:r>
          </a:p>
          <a:p>
            <a:r>
              <a:rPr lang="en-US" sz="2400" dirty="0" smtClean="0"/>
              <a:t>Sequences</a:t>
            </a:r>
          </a:p>
          <a:p>
            <a:r>
              <a:rPr lang="en-US" sz="2400" dirty="0" smtClean="0"/>
              <a:t>Tasks  </a:t>
            </a:r>
          </a:p>
        </p:txBody>
      </p:sp>
      <p:cxnSp>
        <p:nvCxnSpPr>
          <p:cNvPr id="13" name="Straight Connector 12"/>
          <p:cNvCxnSpPr/>
          <p:nvPr/>
        </p:nvCxnSpPr>
        <p:spPr>
          <a:xfrm>
            <a:off x="580204" y="3286009"/>
            <a:ext cx="596424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587107" y="4053545"/>
            <a:ext cx="196735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43868" y="3373093"/>
            <a:ext cx="500583" cy="558342"/>
          </a:xfrm>
          <a:prstGeom prst="rect">
            <a:avLst/>
          </a:prstGeom>
        </p:spPr>
      </p:pic>
    </p:spTree>
    <p:extLst>
      <p:ext uri="{BB962C8B-B14F-4D97-AF65-F5344CB8AC3E}">
        <p14:creationId xmlns:p14="http://schemas.microsoft.com/office/powerpoint/2010/main" val="6290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par>
                                <p:cTn id="11" presetID="9"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t="1" b="21065"/>
          <a:stretch/>
        </p:blipFill>
        <p:spPr>
          <a:xfrm flipH="1" flipV="1">
            <a:off x="-1022632" y="0"/>
            <a:ext cx="10614969" cy="6857999"/>
          </a:xfrm>
          <a:prstGeom prst="rect">
            <a:avLst/>
          </a:prstGeom>
        </p:spPr>
      </p:pic>
      <p:sp>
        <p:nvSpPr>
          <p:cNvPr id="6" name="TextBox 5"/>
          <p:cNvSpPr txBox="1"/>
          <p:nvPr/>
        </p:nvSpPr>
        <p:spPr>
          <a:xfrm>
            <a:off x="6055797" y="440943"/>
            <a:ext cx="3082895" cy="1477328"/>
          </a:xfrm>
          <a:prstGeom prst="rect">
            <a:avLst/>
          </a:prstGeom>
          <a:noFill/>
        </p:spPr>
        <p:txBody>
          <a:bodyPr wrap="none" rtlCol="0">
            <a:spAutoFit/>
          </a:bodyPr>
          <a:lstStyle/>
          <a:p>
            <a:pPr algn="ctr"/>
            <a:r>
              <a:rPr lang="en-US" b="1" dirty="0" smtClean="0">
                <a:solidFill>
                  <a:schemeClr val="bg1"/>
                </a:solidFill>
              </a:rPr>
              <a:t>The Physical Literacy Journey </a:t>
            </a:r>
          </a:p>
          <a:p>
            <a:pPr algn="ctr"/>
            <a:endParaRPr lang="en-US" dirty="0" smtClean="0">
              <a:solidFill>
                <a:schemeClr val="bg1"/>
              </a:solidFill>
            </a:endParaRPr>
          </a:p>
          <a:p>
            <a:pPr algn="ctr"/>
            <a:r>
              <a:rPr lang="en-US" dirty="0" smtClean="0">
                <a:solidFill>
                  <a:schemeClr val="bg1"/>
                </a:solidFill>
              </a:rPr>
              <a:t>Equipping for the Journey </a:t>
            </a:r>
          </a:p>
          <a:p>
            <a:pPr algn="ctr"/>
            <a:r>
              <a:rPr lang="en-US" dirty="0" smtClean="0">
                <a:solidFill>
                  <a:schemeClr val="bg1"/>
                </a:solidFill>
              </a:rPr>
              <a:t>&amp; </a:t>
            </a:r>
          </a:p>
          <a:p>
            <a:pPr algn="ctr"/>
            <a:r>
              <a:rPr lang="en-US" dirty="0" smtClean="0">
                <a:solidFill>
                  <a:schemeClr val="bg1"/>
                </a:solidFill>
              </a:rPr>
              <a:t>Managing Trajectories</a:t>
            </a:r>
          </a:p>
        </p:txBody>
      </p:sp>
      <p:sp>
        <p:nvSpPr>
          <p:cNvPr id="7" name="TextBox 6"/>
          <p:cNvSpPr txBox="1"/>
          <p:nvPr/>
        </p:nvSpPr>
        <p:spPr>
          <a:xfrm>
            <a:off x="4284853" y="6133946"/>
            <a:ext cx="642273" cy="369332"/>
          </a:xfrm>
          <a:prstGeom prst="rect">
            <a:avLst/>
          </a:prstGeom>
          <a:noFill/>
        </p:spPr>
        <p:txBody>
          <a:bodyPr wrap="none" rtlCol="0">
            <a:spAutoFit/>
          </a:bodyPr>
          <a:lstStyle/>
          <a:p>
            <a:r>
              <a:rPr lang="en-US" dirty="0" smtClean="0"/>
              <a:t>Birth </a:t>
            </a:r>
            <a:endParaRPr lang="en-US" dirty="0"/>
          </a:p>
        </p:txBody>
      </p:sp>
      <p:sp>
        <p:nvSpPr>
          <p:cNvPr id="2" name="Rectangle 1"/>
          <p:cNvSpPr/>
          <p:nvPr/>
        </p:nvSpPr>
        <p:spPr>
          <a:xfrm>
            <a:off x="-1043929" y="6133946"/>
            <a:ext cx="10636266" cy="66633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 </a:t>
            </a:r>
            <a:endParaRPr lang="en-US" dirty="0"/>
          </a:p>
        </p:txBody>
      </p:sp>
      <p:sp>
        <p:nvSpPr>
          <p:cNvPr id="3" name="Rectangle 2"/>
          <p:cNvSpPr/>
          <p:nvPr/>
        </p:nvSpPr>
        <p:spPr>
          <a:xfrm>
            <a:off x="3954925" y="6076225"/>
            <a:ext cx="659856" cy="369332"/>
          </a:xfrm>
          <a:prstGeom prst="rect">
            <a:avLst/>
          </a:prstGeom>
        </p:spPr>
        <p:txBody>
          <a:bodyPr wrap="none">
            <a:spAutoFit/>
          </a:bodyPr>
          <a:lstStyle/>
          <a:p>
            <a:r>
              <a:rPr lang="en-US" dirty="0">
                <a:solidFill>
                  <a:schemeClr val="bg1"/>
                </a:solidFill>
              </a:rPr>
              <a:t>Birth</a:t>
            </a:r>
          </a:p>
        </p:txBody>
      </p:sp>
    </p:spTree>
    <p:extLst>
      <p:ext uri="{BB962C8B-B14F-4D97-AF65-F5344CB8AC3E}">
        <p14:creationId xmlns:p14="http://schemas.microsoft.com/office/powerpoint/2010/main" val="310243742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itle 1"/>
          <p:cNvSpPr>
            <a:spLocks noGrp="1"/>
          </p:cNvSpPr>
          <p:nvPr>
            <p:ph type="title"/>
          </p:nvPr>
        </p:nvSpPr>
        <p:spPr>
          <a:xfrm>
            <a:off x="226804" y="338328"/>
            <a:ext cx="8709292" cy="1252728"/>
          </a:xfrm>
        </p:spPr>
        <p:style>
          <a:lnRef idx="0">
            <a:schemeClr val="accent2"/>
          </a:lnRef>
          <a:fillRef idx="3">
            <a:schemeClr val="accent2"/>
          </a:fillRef>
          <a:effectRef idx="3">
            <a:schemeClr val="accent2"/>
          </a:effectRef>
          <a:fontRef idx="minor">
            <a:schemeClr val="lt1"/>
          </a:fontRef>
        </p:style>
        <p:txBody>
          <a:bodyPr>
            <a:normAutofit fontScale="90000"/>
          </a:bodyPr>
          <a:lstStyle/>
          <a:p>
            <a:pPr eaLnBrk="1" hangingPunct="1"/>
            <a:r>
              <a:rPr lang="en-US" dirty="0">
                <a:latin typeface="Goudy Old Style" charset="0"/>
              </a:rPr>
              <a:t>Physical Literacy </a:t>
            </a:r>
            <a:r>
              <a:rPr lang="en-US" dirty="0" smtClean="0">
                <a:latin typeface="Goudy Old Style" charset="0"/>
              </a:rPr>
              <a:t/>
            </a:r>
            <a:br>
              <a:rPr lang="en-US" dirty="0" smtClean="0">
                <a:latin typeface="Goudy Old Style" charset="0"/>
              </a:rPr>
            </a:br>
            <a:r>
              <a:rPr lang="en-US" dirty="0" smtClean="0">
                <a:latin typeface="Goudy Old Style" charset="0"/>
              </a:rPr>
              <a:t>Across </a:t>
            </a:r>
            <a:r>
              <a:rPr lang="en-US" dirty="0">
                <a:latin typeface="Goudy Old Style" charset="0"/>
              </a:rPr>
              <a:t>the </a:t>
            </a:r>
            <a:r>
              <a:rPr lang="en-US" cap="small" dirty="0">
                <a:latin typeface="Goudy Old Style" charset="0"/>
              </a:rPr>
              <a:t>Lifespan</a:t>
            </a:r>
            <a:r>
              <a:rPr lang="en-US" dirty="0">
                <a:latin typeface="Goudy Old Style" charset="0"/>
              </a:rPr>
              <a:t> </a:t>
            </a:r>
            <a:r>
              <a:rPr lang="en-US" dirty="0" smtClean="0">
                <a:latin typeface="Goudy Old Style" charset="0"/>
              </a:rPr>
              <a:t>&amp; Sectors </a:t>
            </a:r>
            <a:endParaRPr lang="en-US" dirty="0">
              <a:latin typeface="Goudy Old Style" charset="0"/>
            </a:endParaRPr>
          </a:p>
        </p:txBody>
      </p:sp>
      <p:sp>
        <p:nvSpPr>
          <p:cNvPr id="282626" name="Content Placeholder 2"/>
          <p:cNvSpPr>
            <a:spLocks noGrp="1"/>
          </p:cNvSpPr>
          <p:nvPr>
            <p:ph idx="1"/>
          </p:nvPr>
        </p:nvSpPr>
        <p:spPr>
          <a:xfrm>
            <a:off x="872067" y="1988934"/>
            <a:ext cx="7408333" cy="4869065"/>
          </a:xfrm>
        </p:spPr>
        <p:txBody>
          <a:bodyPr>
            <a:normAutofit fontScale="92500" lnSpcReduction="20000"/>
          </a:bodyPr>
          <a:lstStyle/>
          <a:p>
            <a:pPr marL="0" indent="0" eaLnBrk="1" hangingPunct="1">
              <a:lnSpc>
                <a:spcPct val="90000"/>
              </a:lnSpc>
              <a:buNone/>
            </a:pPr>
            <a:r>
              <a:rPr lang="en-US" b="1" dirty="0" smtClean="0">
                <a:solidFill>
                  <a:schemeClr val="tx1"/>
                </a:solidFill>
                <a:latin typeface="Goudy Old Style" charset="0"/>
              </a:rPr>
              <a:t>Leisure: Recreation &amp; Sport </a:t>
            </a:r>
            <a:endParaRPr lang="en-US" b="1" dirty="0">
              <a:solidFill>
                <a:schemeClr val="tx1"/>
              </a:solidFill>
              <a:latin typeface="Goudy Old Style" charset="0"/>
            </a:endParaRPr>
          </a:p>
          <a:p>
            <a:pPr lvl="2">
              <a:lnSpc>
                <a:spcPct val="90000"/>
              </a:lnSpc>
            </a:pPr>
            <a:r>
              <a:rPr lang="en-US" dirty="0" smtClean="0">
                <a:latin typeface="Goudy Old Style" charset="0"/>
              </a:rPr>
              <a:t>Performance Excellence &amp; Participation</a:t>
            </a:r>
          </a:p>
          <a:p>
            <a:pPr marL="0" indent="0">
              <a:lnSpc>
                <a:spcPct val="90000"/>
              </a:lnSpc>
              <a:buNone/>
            </a:pPr>
            <a:r>
              <a:rPr lang="en-US" dirty="0">
                <a:solidFill>
                  <a:srgbClr val="FF0000"/>
                </a:solidFill>
                <a:latin typeface="Goudy Old Style" charset="0"/>
              </a:rPr>
              <a:t>Performance Arts </a:t>
            </a:r>
          </a:p>
          <a:p>
            <a:pPr lvl="2">
              <a:lnSpc>
                <a:spcPct val="90000"/>
              </a:lnSpc>
            </a:pPr>
            <a:r>
              <a:rPr lang="en-US" dirty="0" smtClean="0">
                <a:latin typeface="Goudy Old Style" charset="0"/>
              </a:rPr>
              <a:t>Circus, dance </a:t>
            </a:r>
            <a:endParaRPr lang="en-US" dirty="0">
              <a:latin typeface="Goudy Old Style" charset="0"/>
            </a:endParaRPr>
          </a:p>
          <a:p>
            <a:pPr marL="0" indent="0">
              <a:lnSpc>
                <a:spcPct val="90000"/>
              </a:lnSpc>
              <a:buNone/>
            </a:pPr>
            <a:r>
              <a:rPr lang="en-US" dirty="0" smtClean="0">
                <a:solidFill>
                  <a:srgbClr val="0000FF"/>
                </a:solidFill>
                <a:latin typeface="Goudy Old Style" charset="0"/>
              </a:rPr>
              <a:t>Vocational </a:t>
            </a:r>
            <a:endParaRPr lang="en-US" dirty="0">
              <a:solidFill>
                <a:srgbClr val="0000FF"/>
              </a:solidFill>
              <a:latin typeface="Goudy Old Style" charset="0"/>
            </a:endParaRPr>
          </a:p>
          <a:p>
            <a:pPr lvl="2">
              <a:lnSpc>
                <a:spcPct val="90000"/>
              </a:lnSpc>
            </a:pPr>
            <a:r>
              <a:rPr lang="en-US" dirty="0">
                <a:latin typeface="Goudy Old Style" charset="0"/>
              </a:rPr>
              <a:t>Firefighter, armed services, dry </a:t>
            </a:r>
            <a:r>
              <a:rPr lang="en-US" dirty="0" err="1">
                <a:latin typeface="Goudy Old Style" charset="0"/>
              </a:rPr>
              <a:t>waller</a:t>
            </a:r>
            <a:r>
              <a:rPr lang="en-US" dirty="0">
                <a:latin typeface="Goudy Old Style" charset="0"/>
              </a:rPr>
              <a:t>, iron worker, underwater </a:t>
            </a:r>
            <a:r>
              <a:rPr lang="en-US" dirty="0" smtClean="0">
                <a:latin typeface="Goudy Old Style" charset="0"/>
              </a:rPr>
              <a:t>welder, any vocation with physicality </a:t>
            </a:r>
            <a:endParaRPr lang="en-US" dirty="0">
              <a:latin typeface="Goudy Old Style" charset="0"/>
            </a:endParaRPr>
          </a:p>
          <a:p>
            <a:pPr marL="0" indent="0" eaLnBrk="1" hangingPunct="1">
              <a:lnSpc>
                <a:spcPct val="90000"/>
              </a:lnSpc>
              <a:buNone/>
            </a:pPr>
            <a:r>
              <a:rPr lang="en-US" dirty="0" smtClean="0">
                <a:solidFill>
                  <a:srgbClr val="E03BD1"/>
                </a:solidFill>
                <a:latin typeface="Goudy Old Style" charset="0"/>
              </a:rPr>
              <a:t>Activities of Daily Living </a:t>
            </a:r>
          </a:p>
          <a:p>
            <a:pPr lvl="2">
              <a:lnSpc>
                <a:spcPct val="90000"/>
              </a:lnSpc>
            </a:pPr>
            <a:r>
              <a:rPr lang="en-US" dirty="0" smtClean="0">
                <a:latin typeface="Goudy Old Style" charset="0"/>
              </a:rPr>
              <a:t>Garden, paint, hammer, walk on slippery surfaces, </a:t>
            </a:r>
            <a:r>
              <a:rPr lang="en-US" dirty="0" err="1" smtClean="0">
                <a:latin typeface="Goudy Old Style" charset="0"/>
              </a:rPr>
              <a:t>etc</a:t>
            </a:r>
            <a:endParaRPr lang="en-US" dirty="0" smtClean="0">
              <a:latin typeface="Goudy Old Style" charset="0"/>
            </a:endParaRPr>
          </a:p>
          <a:p>
            <a:pPr marL="0" indent="0" eaLnBrk="1" hangingPunct="1">
              <a:lnSpc>
                <a:spcPct val="90000"/>
              </a:lnSpc>
              <a:buNone/>
            </a:pPr>
            <a:r>
              <a:rPr lang="en-US" dirty="0" smtClean="0">
                <a:solidFill>
                  <a:srgbClr val="008000"/>
                </a:solidFill>
                <a:latin typeface="Goudy Old Style" charset="0"/>
              </a:rPr>
              <a:t>Injury Prevention</a:t>
            </a:r>
            <a:endParaRPr lang="en-US" dirty="0">
              <a:solidFill>
                <a:srgbClr val="008000"/>
              </a:solidFill>
              <a:latin typeface="Goudy Old Style" charset="0"/>
            </a:endParaRPr>
          </a:p>
          <a:p>
            <a:pPr lvl="2" eaLnBrk="1" hangingPunct="1">
              <a:lnSpc>
                <a:spcPct val="90000"/>
              </a:lnSpc>
            </a:pPr>
            <a:r>
              <a:rPr lang="en-US" dirty="0" smtClean="0">
                <a:latin typeface="Goudy Old Style" charset="0"/>
              </a:rPr>
              <a:t>Lift</a:t>
            </a:r>
            <a:r>
              <a:rPr lang="en-US" dirty="0">
                <a:latin typeface="Goudy Old Style" charset="0"/>
              </a:rPr>
              <a:t>, carry, transfer, lower – back injury </a:t>
            </a:r>
            <a:r>
              <a:rPr lang="en-US" dirty="0" smtClean="0">
                <a:latin typeface="Goudy Old Style" charset="0"/>
              </a:rPr>
              <a:t>– WCB </a:t>
            </a:r>
          </a:p>
          <a:p>
            <a:pPr lvl="2" eaLnBrk="1" hangingPunct="1">
              <a:lnSpc>
                <a:spcPct val="90000"/>
              </a:lnSpc>
            </a:pPr>
            <a:r>
              <a:rPr lang="en-US" dirty="0" smtClean="0">
                <a:latin typeface="Goudy Old Style" charset="0"/>
              </a:rPr>
              <a:t>Falls</a:t>
            </a:r>
            <a:r>
              <a:rPr lang="en-US" dirty="0">
                <a:latin typeface="Goudy Old Style" charset="0"/>
              </a:rPr>
              <a:t>, stumble recovery, landing – </a:t>
            </a:r>
            <a:r>
              <a:rPr lang="en-US" dirty="0" smtClean="0">
                <a:latin typeface="Goudy Old Style" charset="0"/>
              </a:rPr>
              <a:t>fracture</a:t>
            </a:r>
            <a:endParaRPr lang="en-US" dirty="0">
              <a:latin typeface="Goudy Old Style" charset="0"/>
            </a:endParaRPr>
          </a:p>
          <a:p>
            <a:pPr lvl="2" eaLnBrk="1" hangingPunct="1">
              <a:lnSpc>
                <a:spcPct val="90000"/>
              </a:lnSpc>
            </a:pPr>
            <a:r>
              <a:rPr lang="en-US" dirty="0">
                <a:latin typeface="Goudy Old Style" charset="0"/>
              </a:rPr>
              <a:t>ACL: Female to Male ratio is 6:1, physical literacy </a:t>
            </a:r>
            <a:r>
              <a:rPr lang="en-US" dirty="0" smtClean="0">
                <a:latin typeface="Goudy Old Style" charset="0"/>
              </a:rPr>
              <a:t>related!</a:t>
            </a:r>
            <a:endParaRPr lang="en-US" dirty="0">
              <a:latin typeface="Goudy Old Style" charset="0"/>
            </a:endParaRPr>
          </a:p>
          <a:p>
            <a:pPr lvl="1" eaLnBrk="1" hangingPunct="1">
              <a:lnSpc>
                <a:spcPct val="90000"/>
              </a:lnSpc>
            </a:pPr>
            <a:endParaRPr lang="en-US" dirty="0">
              <a:latin typeface="Goudy Old Style" charset="0"/>
            </a:endParaRPr>
          </a:p>
        </p:txBody>
      </p:sp>
    </p:spTree>
    <p:extLst>
      <p:ext uri="{BB962C8B-B14F-4D97-AF65-F5344CB8AC3E}">
        <p14:creationId xmlns:p14="http://schemas.microsoft.com/office/powerpoint/2010/main" val="70419547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23431126"/>
              </p:ext>
            </p:extLst>
          </p:nvPr>
        </p:nvGraphicFramePr>
        <p:xfrm>
          <a:off x="253747" y="1831260"/>
          <a:ext cx="8785917" cy="4826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en-US" dirty="0" smtClean="0"/>
              <a:t>The Cycle </a:t>
            </a:r>
            <a:endParaRPr lang="en-US" dirty="0"/>
          </a:p>
        </p:txBody>
      </p:sp>
    </p:spTree>
    <p:extLst>
      <p:ext uri="{BB962C8B-B14F-4D97-AF65-F5344CB8AC3E}">
        <p14:creationId xmlns:p14="http://schemas.microsoft.com/office/powerpoint/2010/main" val="185172703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a:off x="7055167" y="3634478"/>
            <a:ext cx="645043" cy="166777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088934389"/>
              </p:ext>
            </p:extLst>
          </p:nvPr>
        </p:nvGraphicFramePr>
        <p:xfrm>
          <a:off x="409306" y="77628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523214" y="4239151"/>
            <a:ext cx="1987368" cy="2585323"/>
          </a:xfrm>
          <a:prstGeom prst="rect">
            <a:avLst/>
          </a:prstGeom>
          <a:noFill/>
        </p:spPr>
        <p:txBody>
          <a:bodyPr wrap="none" rtlCol="0">
            <a:spAutoFit/>
          </a:bodyPr>
          <a:lstStyle/>
          <a:p>
            <a:pPr algn="ctr"/>
            <a:r>
              <a:rPr lang="en-US" dirty="0"/>
              <a:t>Recreation</a:t>
            </a:r>
          </a:p>
          <a:p>
            <a:pPr algn="ctr"/>
            <a:r>
              <a:rPr lang="en-US" dirty="0" smtClean="0"/>
              <a:t>Sport</a:t>
            </a:r>
          </a:p>
          <a:p>
            <a:pPr algn="ctr"/>
            <a:r>
              <a:rPr lang="en-US" dirty="0" smtClean="0"/>
              <a:t>Vocation</a:t>
            </a:r>
          </a:p>
          <a:p>
            <a:pPr algn="ctr"/>
            <a:r>
              <a:rPr lang="en-US" dirty="0" smtClean="0"/>
              <a:t>Performance Arts</a:t>
            </a:r>
          </a:p>
          <a:p>
            <a:pPr algn="ctr"/>
            <a:r>
              <a:rPr lang="en-US" dirty="0" smtClean="0"/>
              <a:t>At School </a:t>
            </a:r>
          </a:p>
          <a:p>
            <a:pPr algn="ctr"/>
            <a:r>
              <a:rPr lang="en-US" dirty="0" smtClean="0"/>
              <a:t>Physical Education </a:t>
            </a:r>
          </a:p>
          <a:p>
            <a:pPr algn="ctr"/>
            <a:r>
              <a:rPr lang="en-US" dirty="0" smtClean="0"/>
              <a:t>Rehabilitation </a:t>
            </a:r>
            <a:endParaRPr lang="en-US" dirty="0"/>
          </a:p>
          <a:p>
            <a:pPr algn="ctr"/>
            <a:r>
              <a:rPr lang="en-US" dirty="0"/>
              <a:t>Medicine</a:t>
            </a:r>
          </a:p>
          <a:p>
            <a:pPr algn="ctr"/>
            <a:endParaRPr lang="en-US" dirty="0"/>
          </a:p>
        </p:txBody>
      </p:sp>
      <p:sp>
        <p:nvSpPr>
          <p:cNvPr id="4" name="TextBox 3"/>
          <p:cNvSpPr txBox="1"/>
          <p:nvPr/>
        </p:nvSpPr>
        <p:spPr>
          <a:xfrm>
            <a:off x="5920108" y="5462214"/>
            <a:ext cx="2809708" cy="1200329"/>
          </a:xfrm>
          <a:prstGeom prst="rect">
            <a:avLst/>
          </a:prstGeom>
          <a:noFill/>
        </p:spPr>
        <p:txBody>
          <a:bodyPr wrap="none" rtlCol="0">
            <a:spAutoFit/>
          </a:bodyPr>
          <a:lstStyle/>
          <a:p>
            <a:pPr algn="ctr"/>
            <a:r>
              <a:rPr lang="en-US" dirty="0" smtClean="0"/>
              <a:t>Physical and Mental Health </a:t>
            </a:r>
          </a:p>
          <a:p>
            <a:pPr algn="ctr"/>
            <a:r>
              <a:rPr lang="en-US" dirty="0" smtClean="0"/>
              <a:t>Justice</a:t>
            </a:r>
          </a:p>
          <a:p>
            <a:pPr algn="ctr"/>
            <a:r>
              <a:rPr lang="en-US" dirty="0" smtClean="0"/>
              <a:t>Employment</a:t>
            </a:r>
          </a:p>
          <a:p>
            <a:pPr algn="ctr"/>
            <a:r>
              <a:rPr lang="en-US" dirty="0" smtClean="0"/>
              <a:t>…</a:t>
            </a:r>
          </a:p>
        </p:txBody>
      </p:sp>
    </p:spTree>
    <p:extLst>
      <p:ext uri="{BB962C8B-B14F-4D97-AF65-F5344CB8AC3E}">
        <p14:creationId xmlns:p14="http://schemas.microsoft.com/office/powerpoint/2010/main" val="986156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General_25,4x19,05.jpg"/>
          <p:cNvPicPr>
            <a:picLocks noChangeAspect="1"/>
          </p:cNvPicPr>
          <p:nvPr/>
        </p:nvPicPr>
        <p:blipFill>
          <a:blip r:embed="rId2"/>
          <a:stretch>
            <a:fillRect/>
          </a:stretch>
        </p:blipFill>
        <p:spPr>
          <a:xfrm>
            <a:off x="21167" y="0"/>
            <a:ext cx="9144000" cy="6858000"/>
          </a:xfrm>
          <a:prstGeom prst="rect">
            <a:avLst/>
          </a:prstGeom>
        </p:spPr>
      </p:pic>
      <p:sp>
        <p:nvSpPr>
          <p:cNvPr id="3" name="ZoneTexte 2"/>
          <p:cNvSpPr txBox="1"/>
          <p:nvPr/>
        </p:nvSpPr>
        <p:spPr>
          <a:xfrm>
            <a:off x="899592" y="4725144"/>
            <a:ext cx="7272808" cy="646331"/>
          </a:xfrm>
          <a:prstGeom prst="rect">
            <a:avLst/>
          </a:prstGeom>
          <a:noFill/>
        </p:spPr>
        <p:txBody>
          <a:bodyPr wrap="square" rtlCol="0">
            <a:spAutoFit/>
          </a:bodyPr>
          <a:lstStyle/>
          <a:p>
            <a:pPr algn="ctr"/>
            <a:r>
              <a:rPr lang="fr-FR" sz="3600" dirty="0" err="1" smtClean="0">
                <a:solidFill>
                  <a:schemeClr val="bg1"/>
                </a:solidFill>
              </a:rPr>
              <a:t>Circus</a:t>
            </a:r>
            <a:r>
              <a:rPr lang="fr-FR" sz="3600" dirty="0" smtClean="0">
                <a:solidFill>
                  <a:schemeClr val="bg1"/>
                </a:solidFill>
              </a:rPr>
              <a:t> and </a:t>
            </a:r>
            <a:r>
              <a:rPr lang="fr-FR" sz="3600" dirty="0" err="1" smtClean="0">
                <a:solidFill>
                  <a:schemeClr val="bg1"/>
                </a:solidFill>
              </a:rPr>
              <a:t>Physical</a:t>
            </a:r>
            <a:r>
              <a:rPr lang="fr-FR" sz="3600" dirty="0" smtClean="0">
                <a:solidFill>
                  <a:schemeClr val="bg1"/>
                </a:solidFill>
              </a:rPr>
              <a:t> </a:t>
            </a:r>
            <a:r>
              <a:rPr lang="fr-FR" sz="3600" dirty="0" err="1" smtClean="0">
                <a:solidFill>
                  <a:schemeClr val="bg1"/>
                </a:solidFill>
              </a:rPr>
              <a:t>literacy</a:t>
            </a:r>
            <a:endParaRPr lang="fr-FR" sz="3600" dirty="0">
              <a:solidFill>
                <a:schemeClr val="bg1"/>
              </a:solidFill>
            </a:endParaRPr>
          </a:p>
        </p:txBody>
      </p:sp>
      <p:sp>
        <p:nvSpPr>
          <p:cNvPr id="4" name="ZoneTexte 3"/>
          <p:cNvSpPr txBox="1"/>
          <p:nvPr/>
        </p:nvSpPr>
        <p:spPr>
          <a:xfrm>
            <a:off x="2674506" y="830348"/>
            <a:ext cx="3956802" cy="584776"/>
          </a:xfrm>
          <a:prstGeom prst="rect">
            <a:avLst/>
          </a:prstGeom>
          <a:noFill/>
        </p:spPr>
        <p:txBody>
          <a:bodyPr wrap="square" rtlCol="0">
            <a:spAutoFit/>
          </a:bodyPr>
          <a:lstStyle/>
          <a:p>
            <a:pPr algn="ctr"/>
            <a:r>
              <a:rPr lang="fr-FR" sz="3200" dirty="0" smtClean="0">
                <a:solidFill>
                  <a:srgbClr val="FFFFFF"/>
                </a:solidFill>
              </a:rPr>
              <a:t>PART 4</a:t>
            </a:r>
            <a:endParaRPr lang="fr-FR" sz="3200" dirty="0">
              <a:solidFill>
                <a:srgbClr val="FFFFFF"/>
              </a:solidFill>
            </a:endParaRPr>
          </a:p>
        </p:txBody>
      </p:sp>
    </p:spTree>
    <p:extLst>
      <p:ext uri="{BB962C8B-B14F-4D97-AF65-F5344CB8AC3E}">
        <p14:creationId xmlns:p14="http://schemas.microsoft.com/office/powerpoint/2010/main" val="27307628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onds_25,4x19,05#2pit.jpg"/>
          <p:cNvPicPr>
            <a:picLocks noChangeAspect="1"/>
          </p:cNvPicPr>
          <p:nvPr/>
        </p:nvPicPr>
        <p:blipFill>
          <a:blip r:embed="rId2"/>
          <a:stretch>
            <a:fillRect/>
          </a:stretch>
        </p:blipFill>
        <p:spPr>
          <a:xfrm>
            <a:off x="0" y="0"/>
            <a:ext cx="9144000" cy="6858000"/>
          </a:xfrm>
          <a:prstGeom prst="rect">
            <a:avLst/>
          </a:prstGeom>
        </p:spPr>
      </p:pic>
      <p:sp>
        <p:nvSpPr>
          <p:cNvPr id="13" name="Title 1"/>
          <p:cNvSpPr txBox="1">
            <a:spLocks/>
          </p:cNvSpPr>
          <p:nvPr/>
        </p:nvSpPr>
        <p:spPr>
          <a:xfrm>
            <a:off x="457200" y="274638"/>
            <a:ext cx="8229600" cy="1143000"/>
          </a:xfrm>
          <a:prstGeom prst="rect">
            <a:avLst/>
          </a:prstGeom>
        </p:spPr>
        <p:style>
          <a:lnRef idx="0">
            <a:schemeClr val="accent2"/>
          </a:lnRef>
          <a:fillRef idx="3">
            <a:schemeClr val="accent2"/>
          </a:fillRef>
          <a:effectRef idx="3">
            <a:schemeClr val="accent2"/>
          </a:effectRef>
          <a:fontRef idx="minor">
            <a:schemeClr val="lt1"/>
          </a:fontRef>
        </p:style>
        <p:txBody>
          <a:bodyPr>
            <a:normAutofit fontScale="90000" lnSpcReduction="20000"/>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smtClean="0"/>
              <a:t>What a Physical Literacy enriched environment could look like… </a:t>
            </a:r>
            <a:endParaRPr lang="en-US" dirty="0"/>
          </a:p>
        </p:txBody>
      </p:sp>
      <p:sp>
        <p:nvSpPr>
          <p:cNvPr id="14" name="Content Placeholder 2"/>
          <p:cNvSpPr txBox="1">
            <a:spLocks/>
          </p:cNvSpPr>
          <p:nvPr/>
        </p:nvSpPr>
        <p:spPr>
          <a:xfrm>
            <a:off x="457200" y="1600200"/>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solidFill>
                  <a:srgbClr val="FFFFFF"/>
                </a:solidFill>
              </a:rPr>
              <a:t>Through the Circus arts lens…</a:t>
            </a:r>
          </a:p>
          <a:p>
            <a:endParaRPr lang="en-US" smtClean="0">
              <a:solidFill>
                <a:srgbClr val="FFFFFF"/>
              </a:solidFill>
            </a:endParaRPr>
          </a:p>
          <a:p>
            <a:pPr lvl="2"/>
            <a:r>
              <a:rPr lang="en-US" smtClean="0">
                <a:solidFill>
                  <a:srgbClr val="FFFFFF"/>
                </a:solidFill>
              </a:rPr>
              <a:t>There are many other lenses….</a:t>
            </a:r>
            <a:endParaRPr lang="en-US" dirty="0">
              <a:solidFill>
                <a:srgbClr val="FFFFFF"/>
              </a:solidFill>
            </a:endParaRPr>
          </a:p>
        </p:txBody>
      </p:sp>
    </p:spTree>
    <p:extLst>
      <p:ext uri="{BB962C8B-B14F-4D97-AF65-F5344CB8AC3E}">
        <p14:creationId xmlns:p14="http://schemas.microsoft.com/office/powerpoint/2010/main" val="27238128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General_25,4x19,05.jpg"/>
          <p:cNvPicPr>
            <a:picLocks noChangeAspect="1"/>
          </p:cNvPicPr>
          <p:nvPr/>
        </p:nvPicPr>
        <p:blipFill>
          <a:blip r:embed="rId2"/>
          <a:stretch>
            <a:fillRect/>
          </a:stretch>
        </p:blipFill>
        <p:spPr>
          <a:xfrm>
            <a:off x="21167" y="0"/>
            <a:ext cx="9144000" cy="6858000"/>
          </a:xfrm>
          <a:prstGeom prst="rect">
            <a:avLst/>
          </a:prstGeom>
        </p:spPr>
      </p:pic>
      <p:sp>
        <p:nvSpPr>
          <p:cNvPr id="3" name="ZoneTexte 2"/>
          <p:cNvSpPr txBox="1"/>
          <p:nvPr/>
        </p:nvSpPr>
        <p:spPr>
          <a:xfrm>
            <a:off x="899592" y="4725144"/>
            <a:ext cx="7272808" cy="646331"/>
          </a:xfrm>
          <a:prstGeom prst="rect">
            <a:avLst/>
          </a:prstGeom>
          <a:noFill/>
        </p:spPr>
        <p:txBody>
          <a:bodyPr wrap="square" rtlCol="0">
            <a:spAutoFit/>
          </a:bodyPr>
          <a:lstStyle/>
          <a:p>
            <a:pPr algn="ctr"/>
            <a:r>
              <a:rPr lang="fr-FR" sz="3600" dirty="0" err="1" smtClean="0">
                <a:solidFill>
                  <a:schemeClr val="bg1"/>
                </a:solidFill>
              </a:rPr>
              <a:t>Circus</a:t>
            </a:r>
            <a:r>
              <a:rPr lang="fr-FR" sz="3600" dirty="0" smtClean="0">
                <a:solidFill>
                  <a:schemeClr val="bg1"/>
                </a:solidFill>
              </a:rPr>
              <a:t> and </a:t>
            </a:r>
            <a:r>
              <a:rPr lang="fr-FR" sz="3600" dirty="0" err="1" smtClean="0">
                <a:solidFill>
                  <a:schemeClr val="bg1"/>
                </a:solidFill>
              </a:rPr>
              <a:t>Physical</a:t>
            </a:r>
            <a:r>
              <a:rPr lang="fr-FR" sz="3600" dirty="0" smtClean="0">
                <a:solidFill>
                  <a:schemeClr val="bg1"/>
                </a:solidFill>
              </a:rPr>
              <a:t> </a:t>
            </a:r>
            <a:r>
              <a:rPr lang="fr-FR" sz="3600" dirty="0" err="1" smtClean="0">
                <a:solidFill>
                  <a:schemeClr val="bg1"/>
                </a:solidFill>
              </a:rPr>
              <a:t>literacy</a:t>
            </a:r>
            <a:endParaRPr lang="fr-FR" sz="3600" dirty="0">
              <a:solidFill>
                <a:schemeClr val="bg1"/>
              </a:solidFill>
            </a:endParaRPr>
          </a:p>
        </p:txBody>
      </p:sp>
      <p:sp>
        <p:nvSpPr>
          <p:cNvPr id="4" name="ZoneTexte 3"/>
          <p:cNvSpPr txBox="1"/>
          <p:nvPr/>
        </p:nvSpPr>
        <p:spPr>
          <a:xfrm>
            <a:off x="2674506" y="830348"/>
            <a:ext cx="3956802" cy="584776"/>
          </a:xfrm>
          <a:prstGeom prst="rect">
            <a:avLst/>
          </a:prstGeom>
          <a:noFill/>
        </p:spPr>
        <p:txBody>
          <a:bodyPr wrap="square" rtlCol="0">
            <a:spAutoFit/>
          </a:bodyPr>
          <a:lstStyle/>
          <a:p>
            <a:pPr algn="ctr"/>
            <a:r>
              <a:rPr lang="fr-FR" sz="3200" dirty="0" smtClean="0">
                <a:solidFill>
                  <a:srgbClr val="FFFFFF"/>
                </a:solidFill>
              </a:rPr>
              <a:t>PART 1</a:t>
            </a:r>
            <a:endParaRPr lang="fr-FR" sz="3200" dirty="0">
              <a:solidFill>
                <a:srgbClr val="FFFFFF"/>
              </a:solidFill>
            </a:endParaRPr>
          </a:p>
        </p:txBody>
      </p:sp>
    </p:spTree>
    <p:extLst>
      <p:ext uri="{BB962C8B-B14F-4D97-AF65-F5344CB8AC3E}">
        <p14:creationId xmlns:p14="http://schemas.microsoft.com/office/powerpoint/2010/main" val="10625429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onds_25,4x19,05#2pit.jpg"/>
          <p:cNvPicPr>
            <a:picLocks noChangeAspect="1"/>
          </p:cNvPicPr>
          <p:nvPr/>
        </p:nvPicPr>
        <p:blipFill>
          <a:blip r:embed="rId2"/>
          <a:stretch>
            <a:fillRect/>
          </a:stretch>
        </p:blipFill>
        <p:spPr>
          <a:xfrm>
            <a:off x="0" y="0"/>
            <a:ext cx="9144000" cy="6858000"/>
          </a:xfrm>
          <a:prstGeom prst="rect">
            <a:avLst/>
          </a:prstGeom>
        </p:spPr>
      </p:pic>
      <p:sp>
        <p:nvSpPr>
          <p:cNvPr id="3" name="Titre 1"/>
          <p:cNvSpPr txBox="1">
            <a:spLocks/>
          </p:cNvSpPr>
          <p:nvPr/>
        </p:nvSpPr>
        <p:spPr>
          <a:xfrm>
            <a:off x="214282" y="214290"/>
            <a:ext cx="5472122" cy="1143000"/>
          </a:xfrm>
          <a:prstGeom prst="rect">
            <a:avLst/>
          </a:prstGeom>
        </p:spPr>
        <p:style>
          <a:lnRef idx="0">
            <a:schemeClr val="accent2"/>
          </a:lnRef>
          <a:fillRef idx="3">
            <a:schemeClr val="accent2"/>
          </a:fillRef>
          <a:effectRef idx="3">
            <a:schemeClr val="accent2"/>
          </a:effectRef>
          <a:fontRef idx="minor">
            <a:schemeClr val="lt1"/>
          </a:fontRef>
        </p:style>
        <p:txBody>
          <a:bodyP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sz="4400" dirty="0" smtClean="0">
                <a:solidFill>
                  <a:schemeClr val="bg1"/>
                </a:solidFill>
              </a:rPr>
              <a:t>Skill domains comprising circus arts for educational purposes</a:t>
            </a:r>
            <a:endParaRPr kumimoji="0" lang="fr-CA" sz="44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ZoneTexte 3"/>
          <p:cNvSpPr txBox="1"/>
          <p:nvPr/>
        </p:nvSpPr>
        <p:spPr>
          <a:xfrm>
            <a:off x="395536" y="1412776"/>
            <a:ext cx="6429420" cy="1107996"/>
          </a:xfrm>
          <a:prstGeom prst="rect">
            <a:avLst/>
          </a:prstGeom>
          <a:noFill/>
        </p:spPr>
        <p:txBody>
          <a:bodyPr wrap="square" rtlCol="0">
            <a:spAutoFit/>
          </a:bodyPr>
          <a:lstStyle/>
          <a:p>
            <a:r>
              <a:rPr lang="fr-CA" dirty="0" smtClean="0">
                <a:solidFill>
                  <a:schemeClr val="bg1"/>
                </a:solidFill>
              </a:rPr>
              <a:t>						</a:t>
            </a:r>
          </a:p>
          <a:p>
            <a:r>
              <a:rPr lang="fr-CA" sz="2400" dirty="0" err="1" smtClean="0">
                <a:solidFill>
                  <a:schemeClr val="bg1"/>
                </a:solidFill>
              </a:rPr>
              <a:t>Juggling</a:t>
            </a:r>
            <a:r>
              <a:rPr lang="fr-CA" sz="2400" dirty="0" smtClean="0">
                <a:solidFill>
                  <a:schemeClr val="bg1"/>
                </a:solidFill>
              </a:rPr>
              <a:t> and </a:t>
            </a:r>
            <a:r>
              <a:rPr lang="fr-CA" sz="2400" dirty="0" err="1" smtClean="0">
                <a:solidFill>
                  <a:schemeClr val="bg1"/>
                </a:solidFill>
              </a:rPr>
              <a:t>manipulatives</a:t>
            </a:r>
            <a:endParaRPr lang="fr-CA" sz="2400" dirty="0" smtClean="0">
              <a:solidFill>
                <a:schemeClr val="bg1"/>
              </a:solidFill>
            </a:endParaRPr>
          </a:p>
          <a:p>
            <a:r>
              <a:rPr lang="fr-CA" sz="2400" dirty="0">
                <a:solidFill>
                  <a:schemeClr val="bg1"/>
                </a:solidFill>
              </a:rPr>
              <a:t>	</a:t>
            </a:r>
            <a:r>
              <a:rPr lang="fr-CA" sz="1600" dirty="0" err="1" smtClean="0">
                <a:solidFill>
                  <a:schemeClr val="bg1"/>
                </a:solidFill>
              </a:rPr>
              <a:t>bimanual</a:t>
            </a:r>
            <a:r>
              <a:rPr lang="fr-CA" sz="1600" dirty="0" smtClean="0">
                <a:solidFill>
                  <a:schemeClr val="bg1"/>
                </a:solidFill>
              </a:rPr>
              <a:t> coordination/</a:t>
            </a:r>
            <a:r>
              <a:rPr lang="fr-CA" sz="1600" dirty="0" err="1" smtClean="0">
                <a:solidFill>
                  <a:schemeClr val="bg1"/>
                </a:solidFill>
              </a:rPr>
              <a:t>visuomotor</a:t>
            </a:r>
            <a:r>
              <a:rPr lang="fr-CA" sz="1600" dirty="0" smtClean="0">
                <a:solidFill>
                  <a:schemeClr val="bg1"/>
                </a:solidFill>
              </a:rPr>
              <a:t> </a:t>
            </a:r>
            <a:endParaRPr lang="fr-CA" sz="2000" dirty="0">
              <a:solidFill>
                <a:schemeClr val="bg1"/>
              </a:solidFill>
            </a:endParaRPr>
          </a:p>
        </p:txBody>
      </p:sp>
      <p:sp>
        <p:nvSpPr>
          <p:cNvPr id="6" name="ZoneTexte 5"/>
          <p:cNvSpPr txBox="1"/>
          <p:nvPr/>
        </p:nvSpPr>
        <p:spPr>
          <a:xfrm>
            <a:off x="4427984" y="980728"/>
            <a:ext cx="4608512" cy="369332"/>
          </a:xfrm>
          <a:prstGeom prst="rect">
            <a:avLst/>
          </a:prstGeom>
          <a:noFill/>
        </p:spPr>
        <p:txBody>
          <a:bodyPr wrap="square" rtlCol="0">
            <a:spAutoFit/>
          </a:bodyPr>
          <a:lstStyle/>
          <a:p>
            <a:r>
              <a:rPr lang="fr-FR" dirty="0" smtClean="0">
                <a:solidFill>
                  <a:schemeClr val="bg2"/>
                </a:solidFill>
              </a:rPr>
              <a:t>Davis 2005 </a:t>
            </a:r>
            <a:endParaRPr lang="fr-FR" dirty="0">
              <a:solidFill>
                <a:schemeClr val="bg2"/>
              </a:solidFill>
            </a:endParaRPr>
          </a:p>
        </p:txBody>
      </p:sp>
      <p:sp>
        <p:nvSpPr>
          <p:cNvPr id="9" name="Rectangle 8"/>
          <p:cNvSpPr/>
          <p:nvPr/>
        </p:nvSpPr>
        <p:spPr>
          <a:xfrm>
            <a:off x="2286000" y="2998113"/>
            <a:ext cx="4572000" cy="677108"/>
          </a:xfrm>
          <a:prstGeom prst="rect">
            <a:avLst/>
          </a:prstGeom>
        </p:spPr>
        <p:txBody>
          <a:bodyPr>
            <a:spAutoFit/>
          </a:bodyPr>
          <a:lstStyle/>
          <a:p>
            <a:r>
              <a:rPr lang="fr-CA" sz="2400" dirty="0" smtClean="0">
                <a:solidFill>
                  <a:schemeClr val="bg1"/>
                </a:solidFill>
              </a:rPr>
              <a:t>Balance</a:t>
            </a:r>
          </a:p>
          <a:p>
            <a:r>
              <a:rPr lang="fr-CA" sz="1400" dirty="0" smtClean="0">
                <a:solidFill>
                  <a:schemeClr val="bg1"/>
                </a:solidFill>
              </a:rPr>
              <a:t>	</a:t>
            </a:r>
            <a:r>
              <a:rPr lang="fr-CA" sz="1400" dirty="0" err="1" smtClean="0">
                <a:solidFill>
                  <a:schemeClr val="bg1"/>
                </a:solidFill>
              </a:rPr>
              <a:t>vestibular</a:t>
            </a:r>
            <a:r>
              <a:rPr lang="fr-CA" sz="1400" dirty="0" smtClean="0">
                <a:solidFill>
                  <a:schemeClr val="bg1"/>
                </a:solidFill>
              </a:rPr>
              <a:t>/postural/proprioceptive</a:t>
            </a:r>
            <a:endParaRPr lang="fr-CA" sz="1400" dirty="0">
              <a:solidFill>
                <a:schemeClr val="bg1"/>
              </a:solidFill>
            </a:endParaRPr>
          </a:p>
        </p:txBody>
      </p:sp>
      <p:sp>
        <p:nvSpPr>
          <p:cNvPr id="10" name="ZoneTexte 9"/>
          <p:cNvSpPr txBox="1"/>
          <p:nvPr/>
        </p:nvSpPr>
        <p:spPr>
          <a:xfrm>
            <a:off x="4653988" y="2446688"/>
            <a:ext cx="2239714" cy="707886"/>
          </a:xfrm>
          <a:prstGeom prst="rect">
            <a:avLst/>
          </a:prstGeom>
          <a:noFill/>
        </p:spPr>
        <p:txBody>
          <a:bodyPr wrap="square" rtlCol="0">
            <a:spAutoFit/>
          </a:bodyPr>
          <a:lstStyle/>
          <a:p>
            <a:r>
              <a:rPr lang="fr-CA" sz="1600" dirty="0" smtClean="0">
                <a:solidFill>
                  <a:schemeClr val="bg1"/>
                </a:solidFill>
              </a:rPr>
              <a:t>		</a:t>
            </a:r>
            <a:r>
              <a:rPr lang="fr-CA" sz="2400" dirty="0" err="1" smtClean="0">
                <a:solidFill>
                  <a:schemeClr val="bg1"/>
                </a:solidFill>
              </a:rPr>
              <a:t>Acrobatics</a:t>
            </a:r>
            <a:endParaRPr lang="fr-CA" sz="2400" dirty="0">
              <a:solidFill>
                <a:schemeClr val="bg1"/>
              </a:solidFill>
            </a:endParaRPr>
          </a:p>
        </p:txBody>
      </p:sp>
      <p:sp>
        <p:nvSpPr>
          <p:cNvPr id="11" name="ZoneTexte 10"/>
          <p:cNvSpPr txBox="1"/>
          <p:nvPr/>
        </p:nvSpPr>
        <p:spPr>
          <a:xfrm>
            <a:off x="-113801" y="3532198"/>
            <a:ext cx="1902385" cy="523220"/>
          </a:xfrm>
          <a:prstGeom prst="rect">
            <a:avLst/>
          </a:prstGeom>
          <a:noFill/>
        </p:spPr>
        <p:txBody>
          <a:bodyPr wrap="square" rtlCol="0">
            <a:spAutoFit/>
          </a:bodyPr>
          <a:lstStyle/>
          <a:p>
            <a:r>
              <a:rPr lang="fr-CA" dirty="0" smtClean="0">
                <a:solidFill>
                  <a:schemeClr val="bg1"/>
                </a:solidFill>
              </a:rPr>
              <a:t>	</a:t>
            </a:r>
            <a:r>
              <a:rPr lang="fr-CA" sz="2800" dirty="0" err="1" smtClean="0">
                <a:solidFill>
                  <a:schemeClr val="bg1"/>
                </a:solidFill>
              </a:rPr>
              <a:t>Aerials</a:t>
            </a:r>
            <a:endParaRPr lang="fr-CA" sz="2800" dirty="0">
              <a:solidFill>
                <a:schemeClr val="bg1"/>
              </a:solidFill>
            </a:endParaRPr>
          </a:p>
        </p:txBody>
      </p:sp>
      <p:sp>
        <p:nvSpPr>
          <p:cNvPr id="12" name="ZoneTexte 11"/>
          <p:cNvSpPr txBox="1"/>
          <p:nvPr/>
        </p:nvSpPr>
        <p:spPr>
          <a:xfrm>
            <a:off x="1358621" y="4068002"/>
            <a:ext cx="5308880" cy="1384995"/>
          </a:xfrm>
          <a:prstGeom prst="rect">
            <a:avLst/>
          </a:prstGeom>
          <a:noFill/>
        </p:spPr>
        <p:txBody>
          <a:bodyPr wrap="square" rtlCol="0">
            <a:spAutoFit/>
          </a:bodyPr>
          <a:lstStyle/>
          <a:p>
            <a:r>
              <a:rPr lang="fr-CA" dirty="0" smtClean="0">
                <a:solidFill>
                  <a:schemeClr val="bg1"/>
                </a:solidFill>
              </a:rPr>
              <a:t>						</a:t>
            </a:r>
          </a:p>
          <a:p>
            <a:r>
              <a:rPr lang="fr-CA" sz="2400" dirty="0" err="1" smtClean="0">
                <a:solidFill>
                  <a:schemeClr val="bg1"/>
                </a:solidFill>
              </a:rPr>
              <a:t>Character</a:t>
            </a:r>
            <a:r>
              <a:rPr lang="fr-CA" sz="2400" dirty="0" smtClean="0">
                <a:solidFill>
                  <a:schemeClr val="bg1"/>
                </a:solidFill>
              </a:rPr>
              <a:t> </a:t>
            </a:r>
            <a:r>
              <a:rPr lang="fr-CA" sz="2400" dirty="0" err="1" smtClean="0">
                <a:solidFill>
                  <a:schemeClr val="bg1"/>
                </a:solidFill>
              </a:rPr>
              <a:t>work</a:t>
            </a:r>
            <a:r>
              <a:rPr lang="fr-CA" sz="2400" dirty="0" smtClean="0">
                <a:solidFill>
                  <a:schemeClr val="bg1"/>
                </a:solidFill>
              </a:rPr>
              <a:t> /</a:t>
            </a:r>
            <a:r>
              <a:rPr lang="fr-CA" sz="2400" dirty="0" err="1" smtClean="0">
                <a:solidFill>
                  <a:schemeClr val="bg1"/>
                </a:solidFill>
              </a:rPr>
              <a:t>physical</a:t>
            </a:r>
            <a:r>
              <a:rPr lang="fr-CA" sz="2400" dirty="0" smtClean="0">
                <a:solidFill>
                  <a:schemeClr val="bg1"/>
                </a:solidFill>
              </a:rPr>
              <a:t> </a:t>
            </a:r>
            <a:r>
              <a:rPr lang="fr-CA" sz="2400" dirty="0" err="1" smtClean="0">
                <a:solidFill>
                  <a:schemeClr val="bg1"/>
                </a:solidFill>
              </a:rPr>
              <a:t>theater</a:t>
            </a:r>
            <a:r>
              <a:rPr lang="fr-CA" sz="2400" dirty="0" smtClean="0">
                <a:solidFill>
                  <a:schemeClr val="bg1"/>
                </a:solidFill>
              </a:rPr>
              <a:t>/ </a:t>
            </a:r>
            <a:r>
              <a:rPr lang="fr-CA" sz="2400" dirty="0" err="1" smtClean="0">
                <a:solidFill>
                  <a:schemeClr val="bg1"/>
                </a:solidFill>
              </a:rPr>
              <a:t>clowning</a:t>
            </a:r>
            <a:endParaRPr lang="fr-CA" sz="1600" dirty="0" smtClean="0">
              <a:solidFill>
                <a:schemeClr val="bg1"/>
              </a:solidFill>
            </a:endParaRPr>
          </a:p>
          <a:p>
            <a:endParaRPr lang="fr-CA" dirty="0">
              <a:solidFill>
                <a:schemeClr val="bg1"/>
              </a:solidFill>
            </a:endParaRPr>
          </a:p>
        </p:txBody>
      </p:sp>
    </p:spTree>
    <p:extLst>
      <p:ext uri="{BB962C8B-B14F-4D97-AF65-F5344CB8AC3E}">
        <p14:creationId xmlns:p14="http://schemas.microsoft.com/office/powerpoint/2010/main" val="38782478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1833" y="783167"/>
            <a:ext cx="5175250" cy="646331"/>
          </a:xfrm>
          <a:prstGeom prst="rect">
            <a:avLst/>
          </a:prstGeom>
          <a:noFill/>
        </p:spPr>
        <p:txBody>
          <a:bodyPr wrap="square" rtlCol="0">
            <a:spAutoFit/>
          </a:bodyPr>
          <a:lstStyle/>
          <a:p>
            <a:r>
              <a:rPr lang="fr-FR" dirty="0" smtClean="0"/>
              <a:t>This </a:t>
            </a:r>
            <a:r>
              <a:rPr lang="fr-FR" dirty="0" err="1" smtClean="0"/>
              <a:t>is</a:t>
            </a:r>
            <a:r>
              <a:rPr lang="fr-FR" dirty="0" smtClean="0"/>
              <a:t> </a:t>
            </a:r>
            <a:r>
              <a:rPr lang="fr-FR" dirty="0" err="1" smtClean="0"/>
              <a:t>where</a:t>
            </a:r>
            <a:r>
              <a:rPr lang="fr-FR" dirty="0" smtClean="0"/>
              <a:t> </a:t>
            </a:r>
            <a:r>
              <a:rPr lang="fr-FR" dirty="0" err="1" smtClean="0"/>
              <a:t>we</a:t>
            </a:r>
            <a:r>
              <a:rPr lang="fr-FR" dirty="0" smtClean="0"/>
              <a:t> </a:t>
            </a:r>
            <a:r>
              <a:rPr lang="fr-FR" dirty="0" err="1" smtClean="0"/>
              <a:t>could</a:t>
            </a:r>
            <a:r>
              <a:rPr lang="fr-FR" dirty="0" smtClean="0"/>
              <a:t> </a:t>
            </a:r>
            <a:r>
              <a:rPr lang="fr-FR" dirty="0" err="1" smtClean="0"/>
              <a:t>walk</a:t>
            </a:r>
            <a:r>
              <a:rPr lang="fr-FR" dirty="0" smtClean="0"/>
              <a:t> </a:t>
            </a:r>
            <a:r>
              <a:rPr lang="fr-FR" dirty="0" err="1" smtClean="0"/>
              <a:t>around</a:t>
            </a:r>
            <a:r>
              <a:rPr lang="fr-FR" dirty="0" smtClean="0"/>
              <a:t> and </a:t>
            </a:r>
            <a:r>
              <a:rPr lang="fr-FR" dirty="0" err="1" smtClean="0"/>
              <a:t>watch</a:t>
            </a:r>
            <a:r>
              <a:rPr lang="fr-FR" dirty="0" smtClean="0"/>
              <a:t> </a:t>
            </a:r>
            <a:r>
              <a:rPr lang="fr-FR" dirty="0" err="1" smtClean="0"/>
              <a:t>our</a:t>
            </a:r>
            <a:r>
              <a:rPr lang="fr-FR" dirty="0" smtClean="0"/>
              <a:t> </a:t>
            </a:r>
            <a:r>
              <a:rPr lang="fr-FR" dirty="0" err="1" smtClean="0"/>
              <a:t>students</a:t>
            </a:r>
            <a:r>
              <a:rPr lang="fr-FR" dirty="0" smtClean="0"/>
              <a:t>….. </a:t>
            </a:r>
            <a:endParaRPr lang="fr-FR" dirty="0"/>
          </a:p>
        </p:txBody>
      </p:sp>
    </p:spTree>
    <p:extLst>
      <p:ext uri="{BB962C8B-B14F-4D97-AF65-F5344CB8AC3E}">
        <p14:creationId xmlns:p14="http://schemas.microsoft.com/office/powerpoint/2010/main" val="154282761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onds_25,4x19,05#2pit.jpg"/>
          <p:cNvPicPr>
            <a:picLocks noChangeAspect="1"/>
          </p:cNvPicPr>
          <p:nvPr/>
        </p:nvPicPr>
        <p:blipFill>
          <a:blip r:embed="rId2"/>
          <a:stretch>
            <a:fillRect/>
          </a:stretch>
        </p:blipFill>
        <p:spPr>
          <a:xfrm>
            <a:off x="0" y="0"/>
            <a:ext cx="9144000" cy="6858000"/>
          </a:xfrm>
          <a:prstGeom prst="rect">
            <a:avLst/>
          </a:prstGeom>
        </p:spPr>
      </p:pic>
      <p:sp>
        <p:nvSpPr>
          <p:cNvPr id="3" name="Titre 1"/>
          <p:cNvSpPr txBox="1">
            <a:spLocks/>
          </p:cNvSpPr>
          <p:nvPr/>
        </p:nvSpPr>
        <p:spPr>
          <a:xfrm>
            <a:off x="214282" y="214290"/>
            <a:ext cx="5472122" cy="1143000"/>
          </a:xfrm>
          <a:prstGeom prst="rect">
            <a:avLst/>
          </a:prstGeom>
        </p:spPr>
        <p:style>
          <a:lnRef idx="0">
            <a:schemeClr val="accent2"/>
          </a:lnRef>
          <a:fillRef idx="3">
            <a:schemeClr val="accent2"/>
          </a:fillRef>
          <a:effectRef idx="3">
            <a:schemeClr val="accent2"/>
          </a:effectRef>
          <a:fontRef idx="minor">
            <a:schemeClr val="lt1"/>
          </a:fontRef>
        </p:style>
        <p:txBody>
          <a:bodyPr>
            <a:normAutofit fontScale="90000" lnSpcReduction="20000"/>
          </a:bodyPr>
          <a:lstStyle/>
          <a:p>
            <a:pPr algn="ctr">
              <a:spcBef>
                <a:spcPct val="0"/>
              </a:spcBef>
              <a:defRPr/>
            </a:pPr>
            <a:r>
              <a:rPr lang="fr-CA" sz="4400" b="1" dirty="0" err="1" smtClean="0">
                <a:solidFill>
                  <a:srgbClr val="FFFFFF"/>
                </a:solidFill>
              </a:rPr>
              <a:t>Circus</a:t>
            </a:r>
            <a:r>
              <a:rPr lang="fr-CA" sz="4400" b="1" dirty="0" smtClean="0">
                <a:solidFill>
                  <a:srgbClr val="FFFFFF"/>
                </a:solidFill>
              </a:rPr>
              <a:t> arts and </a:t>
            </a:r>
            <a:r>
              <a:rPr lang="fr-CA" sz="4400" b="1" dirty="0" err="1" smtClean="0">
                <a:solidFill>
                  <a:srgbClr val="FFFFFF"/>
                </a:solidFill>
              </a:rPr>
              <a:t>Physical</a:t>
            </a:r>
            <a:r>
              <a:rPr lang="fr-CA" sz="4400" b="1" dirty="0" smtClean="0">
                <a:solidFill>
                  <a:srgbClr val="FFFFFF"/>
                </a:solidFill>
              </a:rPr>
              <a:t> </a:t>
            </a:r>
            <a:r>
              <a:rPr lang="fr-CA" sz="4400" b="1" dirty="0" err="1" smtClean="0">
                <a:solidFill>
                  <a:srgbClr val="FFFFFF"/>
                </a:solidFill>
              </a:rPr>
              <a:t>literacy</a:t>
            </a:r>
            <a:endParaRPr lang="fr-CA" sz="4400" b="1" dirty="0">
              <a:solidFill>
                <a:srgbClr val="FFFFFF"/>
              </a:solidFill>
            </a:endParaRPr>
          </a:p>
        </p:txBody>
      </p:sp>
      <p:sp>
        <p:nvSpPr>
          <p:cNvPr id="4" name="ZoneTexte 3"/>
          <p:cNvSpPr txBox="1"/>
          <p:nvPr/>
        </p:nvSpPr>
        <p:spPr>
          <a:xfrm>
            <a:off x="395536" y="1412776"/>
            <a:ext cx="6429420" cy="1754327"/>
          </a:xfrm>
          <a:prstGeom prst="rect">
            <a:avLst/>
          </a:prstGeom>
          <a:noFill/>
        </p:spPr>
        <p:txBody>
          <a:bodyPr wrap="square" rtlCol="0">
            <a:spAutoFit/>
          </a:bodyPr>
          <a:lstStyle/>
          <a:p>
            <a:endParaRPr lang="fr-CA" dirty="0" smtClean="0">
              <a:solidFill>
                <a:schemeClr val="bg1"/>
              </a:solidFill>
            </a:endParaRPr>
          </a:p>
          <a:p>
            <a:r>
              <a:rPr lang="fr-CA" sz="5400" dirty="0" err="1" smtClean="0">
                <a:solidFill>
                  <a:schemeClr val="bg1"/>
                </a:solidFill>
              </a:rPr>
              <a:t>We</a:t>
            </a:r>
            <a:r>
              <a:rPr lang="fr-CA" sz="5400" dirty="0" smtClean="0">
                <a:solidFill>
                  <a:schemeClr val="bg1"/>
                </a:solidFill>
              </a:rPr>
              <a:t> do…</a:t>
            </a:r>
          </a:p>
          <a:p>
            <a:r>
              <a:rPr lang="fr-CA" dirty="0" smtClean="0">
                <a:solidFill>
                  <a:schemeClr val="bg1"/>
                </a:solidFill>
              </a:rPr>
              <a:t>						</a:t>
            </a:r>
          </a:p>
          <a:p>
            <a:endParaRPr lang="fr-CA" dirty="0">
              <a:solidFill>
                <a:schemeClr val="bg1"/>
              </a:solidFill>
            </a:endParaRPr>
          </a:p>
        </p:txBody>
      </p:sp>
      <p:sp>
        <p:nvSpPr>
          <p:cNvPr id="5" name="Rectangle 4"/>
          <p:cNvSpPr/>
          <p:nvPr/>
        </p:nvSpPr>
        <p:spPr>
          <a:xfrm>
            <a:off x="4211960" y="1412776"/>
            <a:ext cx="1562560" cy="923330"/>
          </a:xfrm>
          <a:prstGeom prst="rect">
            <a:avLst/>
          </a:prstGeom>
          <a:noFill/>
        </p:spPr>
        <p:txBody>
          <a:bodyPr wrap="none" lIns="91440" tIns="45720" rIns="91440" bIns="45720">
            <a:spAutoFit/>
          </a:bodyPr>
          <a:lstStyle/>
          <a:p>
            <a:pPr algn="ctr"/>
            <a:r>
              <a:rPr lang="fr-CA"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Land</a:t>
            </a:r>
            <a:endParaRPr lang="fr-CA"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Rectangle 5"/>
          <p:cNvSpPr/>
          <p:nvPr/>
        </p:nvSpPr>
        <p:spPr>
          <a:xfrm>
            <a:off x="1474906" y="4149080"/>
            <a:ext cx="1369047" cy="923330"/>
          </a:xfrm>
          <a:prstGeom prst="rect">
            <a:avLst/>
          </a:prstGeom>
          <a:noFill/>
        </p:spPr>
        <p:txBody>
          <a:bodyPr wrap="none" lIns="91440" tIns="45720" rIns="91440" bIns="45720">
            <a:spAutoFit/>
          </a:bodyPr>
          <a:lstStyle/>
          <a:p>
            <a:pPr algn="ctr"/>
            <a:r>
              <a:rPr lang="fr-CA" sz="5400" b="1" spc="200" dirty="0" err="1"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Run</a:t>
            </a:r>
            <a:endParaRPr lang="fr-CA" sz="5400" b="1"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7" name="Rectangle 6"/>
          <p:cNvSpPr/>
          <p:nvPr/>
        </p:nvSpPr>
        <p:spPr>
          <a:xfrm>
            <a:off x="5106445" y="4509120"/>
            <a:ext cx="243663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CA"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75057" dist="38100" dir="5400000" sy="-20000" rotWithShape="0">
                    <a:prstClr val="black">
                      <a:alpha val="25000"/>
                    </a:prstClr>
                  </a:outerShdw>
                </a:effectLst>
              </a:rPr>
              <a:t>Balance</a:t>
            </a:r>
            <a:endParaRPr lang="fr-CA"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75057" dist="38100" dir="5400000" sy="-20000" rotWithShape="0">
                  <a:prstClr val="black">
                    <a:alpha val="25000"/>
                  </a:prstClr>
                </a:outerShdw>
              </a:effectLst>
            </a:endParaRPr>
          </a:p>
        </p:txBody>
      </p:sp>
      <p:sp>
        <p:nvSpPr>
          <p:cNvPr id="8" name="Rectangle 7"/>
          <p:cNvSpPr/>
          <p:nvPr/>
        </p:nvSpPr>
        <p:spPr>
          <a:xfrm rot="1103171">
            <a:off x="1763688" y="2132856"/>
            <a:ext cx="3584598" cy="923330"/>
          </a:xfrm>
          <a:prstGeom prst="rect">
            <a:avLst/>
          </a:prstGeom>
          <a:noFill/>
        </p:spPr>
        <p:txBody>
          <a:bodyPr wrap="none" lIns="91440" tIns="45720" rIns="91440" bIns="45720">
            <a:prstTxWarp prst="textCirclePour">
              <a:avLst>
                <a:gd name="adj1" fmla="val 12669945"/>
                <a:gd name="adj2" fmla="val 40660"/>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CA" sz="54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Rotate</a:t>
            </a:r>
            <a:endParaRPr lang="fr-CA"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Rectangle 8"/>
          <p:cNvSpPr/>
          <p:nvPr/>
        </p:nvSpPr>
        <p:spPr>
          <a:xfrm>
            <a:off x="749687" y="2924944"/>
            <a:ext cx="1897988" cy="923330"/>
          </a:xfrm>
          <a:prstGeom prst="rect">
            <a:avLst/>
          </a:prstGeom>
          <a:noFill/>
        </p:spPr>
        <p:txBody>
          <a:bodyPr wrap="none" lIns="91440" tIns="45720" rIns="91440" bIns="45720">
            <a:spAutoFit/>
          </a:bodyPr>
          <a:lstStyle/>
          <a:p>
            <a:pPr algn="ctr"/>
            <a:r>
              <a:rPr lang="fr-CA"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Swing</a:t>
            </a:r>
            <a:endParaRPr lang="fr-CA"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Rectangle 9"/>
          <p:cNvSpPr/>
          <p:nvPr/>
        </p:nvSpPr>
        <p:spPr>
          <a:xfrm>
            <a:off x="6793990" y="2924944"/>
            <a:ext cx="1720468"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CA"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Jump</a:t>
            </a:r>
            <a:endParaRPr lang="fr-CA"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1" name="Rectangle 10"/>
          <p:cNvSpPr/>
          <p:nvPr/>
        </p:nvSpPr>
        <p:spPr>
          <a:xfrm>
            <a:off x="3934813" y="5589240"/>
            <a:ext cx="2033579" cy="923330"/>
          </a:xfrm>
          <a:prstGeom prst="rect">
            <a:avLst/>
          </a:prstGeom>
          <a:noFill/>
        </p:spPr>
        <p:txBody>
          <a:bodyPr wrap="none" lIns="91440" tIns="45720" rIns="91440" bIns="45720">
            <a:spAutoFit/>
          </a:bodyPr>
          <a:lstStyle/>
          <a:p>
            <a:pPr algn="ctr"/>
            <a:r>
              <a:rPr lang="fr-CA" sz="5400" b="1" dirty="0" err="1" smtClean="0">
                <a:ln w="1905"/>
                <a:solidFill>
                  <a:schemeClr val="accent4">
                    <a:lumMod val="75000"/>
                  </a:schemeClr>
                </a:solidFill>
                <a:effectLst>
                  <a:innerShdw blurRad="69850" dist="43180" dir="5400000">
                    <a:srgbClr val="000000">
                      <a:alpha val="65000"/>
                    </a:srgbClr>
                  </a:innerShdw>
                </a:effectLst>
              </a:rPr>
              <a:t>Throw</a:t>
            </a:r>
            <a:endParaRPr lang="fr-CA" sz="5400" b="1" dirty="0">
              <a:ln w="1905"/>
              <a:solidFill>
                <a:schemeClr val="accent4">
                  <a:lumMod val="75000"/>
                </a:schemeClr>
              </a:solidFill>
              <a:effectLst>
                <a:innerShdw blurRad="69850" dist="43180" dir="5400000">
                  <a:srgbClr val="000000">
                    <a:alpha val="65000"/>
                  </a:srgbClr>
                </a:innerShdw>
              </a:effectLst>
            </a:endParaRPr>
          </a:p>
        </p:txBody>
      </p:sp>
      <p:sp>
        <p:nvSpPr>
          <p:cNvPr id="12" name="Rectangle 11"/>
          <p:cNvSpPr/>
          <p:nvPr/>
        </p:nvSpPr>
        <p:spPr>
          <a:xfrm rot="19678086">
            <a:off x="6202023" y="890374"/>
            <a:ext cx="2616722" cy="1323439"/>
          </a:xfrm>
          <a:prstGeom prst="rect">
            <a:avLst/>
          </a:prstGeom>
          <a:noFill/>
        </p:spPr>
        <p:txBody>
          <a:bodyPr wrap="none" lIns="91440" tIns="45720" rIns="91440" bIns="45720">
            <a:spAutoFit/>
          </a:bodyPr>
          <a:lstStyle/>
          <a:p>
            <a:pPr algn="ctr"/>
            <a:r>
              <a:rPr lang="fr-CA" sz="8000" b="1" dirty="0" err="1" smtClean="0">
                <a:ln w="1905"/>
                <a:solidFill>
                  <a:srgbClr val="FF6600"/>
                </a:solidFill>
                <a:effectLst>
                  <a:innerShdw blurRad="69850" dist="43180" dir="5400000">
                    <a:srgbClr val="000000">
                      <a:alpha val="65000"/>
                    </a:srgbClr>
                  </a:innerShdw>
                </a:effectLst>
              </a:rPr>
              <a:t>Climb</a:t>
            </a:r>
            <a:endParaRPr lang="fr-CA" sz="8000" b="1" dirty="0">
              <a:ln w="1905"/>
              <a:solidFill>
                <a:srgbClr val="FF6600"/>
              </a:solidFill>
              <a:effectLst>
                <a:innerShdw blurRad="69850" dist="43180" dir="5400000">
                  <a:srgbClr val="000000">
                    <a:alpha val="65000"/>
                  </a:srgbClr>
                </a:innerShdw>
              </a:effectLst>
            </a:endParaRPr>
          </a:p>
        </p:txBody>
      </p:sp>
      <p:sp>
        <p:nvSpPr>
          <p:cNvPr id="13" name="Rectangle 12"/>
          <p:cNvSpPr/>
          <p:nvPr/>
        </p:nvSpPr>
        <p:spPr>
          <a:xfrm rot="3940993">
            <a:off x="3448380" y="3695544"/>
            <a:ext cx="1517813" cy="1200329"/>
          </a:xfrm>
          <a:prstGeom prst="rect">
            <a:avLst/>
          </a:prstGeom>
          <a:noFill/>
        </p:spPr>
        <p:txBody>
          <a:bodyPr wrap="none" lIns="91440" tIns="45720" rIns="91440" bIns="45720">
            <a:spAutoFit/>
          </a:bodyPr>
          <a:lstStyle/>
          <a:p>
            <a:pPr algn="ctr"/>
            <a:r>
              <a:rPr lang="fr-CA" sz="7200" b="1" dirty="0" err="1" smtClean="0">
                <a:ln w="1905"/>
                <a:solidFill>
                  <a:srgbClr val="FF0000"/>
                </a:solidFill>
                <a:effectLst>
                  <a:innerShdw blurRad="69850" dist="43180" dir="5400000">
                    <a:srgbClr val="000000">
                      <a:alpha val="65000"/>
                    </a:srgbClr>
                  </a:innerShdw>
                </a:effectLst>
              </a:rPr>
              <a:t>Fall</a:t>
            </a:r>
            <a:endParaRPr lang="fr-CA" sz="7200" b="1" dirty="0">
              <a:ln w="1905"/>
              <a:solidFill>
                <a:srgbClr val="FF0000"/>
              </a:solidFill>
              <a:effectLst>
                <a:innerShdw blurRad="69850" dist="43180" dir="5400000">
                  <a:srgbClr val="000000">
                    <a:alpha val="65000"/>
                  </a:srgbClr>
                </a:innerShdw>
              </a:effectLst>
            </a:endParaRPr>
          </a:p>
        </p:txBody>
      </p:sp>
      <p:sp>
        <p:nvSpPr>
          <p:cNvPr id="14" name="Rectangle 13"/>
          <p:cNvSpPr/>
          <p:nvPr/>
        </p:nvSpPr>
        <p:spPr>
          <a:xfrm>
            <a:off x="6491729" y="5373216"/>
            <a:ext cx="1794519" cy="923330"/>
          </a:xfrm>
          <a:prstGeom prst="rect">
            <a:avLst/>
          </a:prstGeom>
          <a:noFill/>
        </p:spPr>
        <p:txBody>
          <a:bodyPr wrap="none" lIns="91440" tIns="45720" rIns="91440" bIns="45720">
            <a:spAutoFit/>
          </a:bodyPr>
          <a:lstStyle/>
          <a:p>
            <a:pPr algn="ctr"/>
            <a:r>
              <a:rPr lang="fr-CA" sz="5400" b="1" dirty="0" smtClean="0">
                <a:ln w="1905"/>
                <a:solidFill>
                  <a:schemeClr val="accent4">
                    <a:lumMod val="75000"/>
                  </a:schemeClr>
                </a:solidFill>
                <a:effectLst>
                  <a:innerShdw blurRad="69850" dist="43180" dir="5400000">
                    <a:srgbClr val="000000">
                      <a:alpha val="65000"/>
                    </a:srgbClr>
                  </a:innerShdw>
                </a:effectLst>
              </a:rPr>
              <a:t>Catch</a:t>
            </a:r>
            <a:endParaRPr lang="fr-CA" sz="5400" b="1" dirty="0">
              <a:ln w="1905"/>
              <a:solidFill>
                <a:schemeClr val="accent4">
                  <a:lumMod val="75000"/>
                </a:schemeClr>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8910356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onds_25,4x19,05#2pit.jpg"/>
          <p:cNvPicPr>
            <a:picLocks noChangeAspect="1"/>
          </p:cNvPicPr>
          <p:nvPr/>
        </p:nvPicPr>
        <p:blipFill>
          <a:blip r:embed="rId2"/>
          <a:stretch>
            <a:fillRect/>
          </a:stretch>
        </p:blipFill>
        <p:spPr>
          <a:xfrm>
            <a:off x="0" y="0"/>
            <a:ext cx="9144000" cy="6858000"/>
          </a:xfrm>
          <a:prstGeom prst="rect">
            <a:avLst/>
          </a:prstGeom>
        </p:spPr>
      </p:pic>
      <p:sp>
        <p:nvSpPr>
          <p:cNvPr id="3" name="Titre 1"/>
          <p:cNvSpPr txBox="1">
            <a:spLocks/>
          </p:cNvSpPr>
          <p:nvPr/>
        </p:nvSpPr>
        <p:spPr>
          <a:xfrm>
            <a:off x="214282" y="214290"/>
            <a:ext cx="5472122" cy="1143000"/>
          </a:xfrm>
          <a:prstGeom prst="rect">
            <a:avLst/>
          </a:prstGeom>
        </p:spPr>
        <p:style>
          <a:lnRef idx="0">
            <a:schemeClr val="accent2"/>
          </a:lnRef>
          <a:fillRef idx="3">
            <a:schemeClr val="accent2"/>
          </a:fillRef>
          <a:effectRef idx="3">
            <a:schemeClr val="accent2"/>
          </a:effectRef>
          <a:fontRef idx="minor">
            <a:schemeClr val="lt1"/>
          </a:fontRef>
        </p:style>
        <p:txBody>
          <a:bodyP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sz="4400" noProof="0" dirty="0" smtClean="0">
                <a:solidFill>
                  <a:schemeClr val="bg1"/>
                </a:solidFill>
              </a:rPr>
              <a:t>Circus arts and Physical Literacy</a:t>
            </a:r>
            <a:endParaRPr kumimoji="0" lang="fr-CA" sz="44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ZoneTexte 3"/>
          <p:cNvSpPr txBox="1"/>
          <p:nvPr/>
        </p:nvSpPr>
        <p:spPr>
          <a:xfrm>
            <a:off x="395536" y="1412776"/>
            <a:ext cx="6429420" cy="4339650"/>
          </a:xfrm>
          <a:prstGeom prst="rect">
            <a:avLst/>
          </a:prstGeom>
          <a:noFill/>
        </p:spPr>
        <p:txBody>
          <a:bodyPr wrap="square" rtlCol="0">
            <a:spAutoFit/>
          </a:bodyPr>
          <a:lstStyle/>
          <a:p>
            <a:r>
              <a:rPr lang="fr-CA" sz="4400" b="1" dirty="0" smtClean="0">
                <a:solidFill>
                  <a:srgbClr val="CCFFCC"/>
                </a:solidFill>
              </a:rPr>
              <a:t>…..</a:t>
            </a:r>
            <a:r>
              <a:rPr lang="fr-CA" sz="4400" b="1" dirty="0" err="1" smtClean="0">
                <a:solidFill>
                  <a:srgbClr val="CCFFCC"/>
                </a:solidFill>
              </a:rPr>
              <a:t>With</a:t>
            </a:r>
            <a:r>
              <a:rPr lang="fr-CA" sz="4400" b="1" dirty="0" smtClean="0">
                <a:solidFill>
                  <a:srgbClr val="CCFFCC"/>
                </a:solidFill>
              </a:rPr>
              <a:t> </a:t>
            </a:r>
            <a:r>
              <a:rPr lang="fr-CA" sz="4400" b="1" dirty="0" err="1" smtClean="0">
                <a:solidFill>
                  <a:srgbClr val="CCFFCC"/>
                </a:solidFill>
              </a:rPr>
              <a:t>creativity</a:t>
            </a:r>
            <a:r>
              <a:rPr lang="fr-CA" sz="4400" b="1" dirty="0" smtClean="0">
                <a:solidFill>
                  <a:srgbClr val="CCFFCC"/>
                </a:solidFill>
              </a:rPr>
              <a:t>!</a:t>
            </a:r>
          </a:p>
          <a:p>
            <a:endParaRPr lang="fr-CA" sz="2800" b="1" dirty="0">
              <a:solidFill>
                <a:srgbClr val="CCFFCC"/>
              </a:solidFill>
            </a:endParaRPr>
          </a:p>
          <a:p>
            <a:r>
              <a:rPr lang="fr-CA" sz="2800" b="1" dirty="0" smtClean="0">
                <a:solidFill>
                  <a:srgbClr val="CCFFCC"/>
                </a:solidFill>
              </a:rPr>
              <a:t>		In a </a:t>
            </a:r>
            <a:r>
              <a:rPr lang="fr-CA" sz="2800" b="1" dirty="0" err="1" smtClean="0">
                <a:solidFill>
                  <a:srgbClr val="CCFFCC"/>
                </a:solidFill>
              </a:rPr>
              <a:t>wide</a:t>
            </a:r>
            <a:r>
              <a:rPr lang="fr-CA" sz="2800" b="1" dirty="0" smtClean="0">
                <a:solidFill>
                  <a:srgbClr val="CCFFCC"/>
                </a:solidFill>
              </a:rPr>
              <a:t> </a:t>
            </a:r>
            <a:r>
              <a:rPr lang="fr-CA" sz="2800" b="1" dirty="0" err="1" smtClean="0">
                <a:solidFill>
                  <a:srgbClr val="CCFFCC"/>
                </a:solidFill>
              </a:rPr>
              <a:t>array</a:t>
            </a:r>
            <a:r>
              <a:rPr lang="fr-CA" sz="2800" b="1" dirty="0" smtClean="0">
                <a:solidFill>
                  <a:srgbClr val="CCFFCC"/>
                </a:solidFill>
              </a:rPr>
              <a:t> of situations 		AND </a:t>
            </a:r>
            <a:r>
              <a:rPr lang="fr-CA" sz="2800" b="1" dirty="0" err="1" smtClean="0">
                <a:solidFill>
                  <a:srgbClr val="CCFFCC"/>
                </a:solidFill>
              </a:rPr>
              <a:t>combinations</a:t>
            </a:r>
            <a:endParaRPr lang="fr-CA" sz="2800" b="1" dirty="0" smtClean="0">
              <a:solidFill>
                <a:srgbClr val="CCFFCC"/>
              </a:solidFill>
            </a:endParaRPr>
          </a:p>
          <a:p>
            <a:endParaRPr lang="fr-CA" sz="2800" b="1" dirty="0">
              <a:solidFill>
                <a:srgbClr val="CCFFCC"/>
              </a:solidFill>
            </a:endParaRPr>
          </a:p>
          <a:p>
            <a:endParaRPr lang="fr-CA" sz="2800" b="1" dirty="0" smtClean="0">
              <a:solidFill>
                <a:srgbClr val="CCFFCC"/>
              </a:solidFill>
            </a:endParaRPr>
          </a:p>
          <a:p>
            <a:endParaRPr lang="fr-CA" sz="2800" b="1" dirty="0">
              <a:solidFill>
                <a:srgbClr val="CCFFCC"/>
              </a:solidFill>
            </a:endParaRPr>
          </a:p>
          <a:p>
            <a:r>
              <a:rPr lang="fr-CA" sz="2800" b="1" dirty="0" smtClean="0">
                <a:solidFill>
                  <a:srgbClr val="CCFFCC"/>
                </a:solidFill>
              </a:rPr>
              <a:t> </a:t>
            </a:r>
            <a:r>
              <a:rPr lang="fr-CA" sz="2800" dirty="0" smtClean="0">
                <a:solidFill>
                  <a:srgbClr val="77933C"/>
                </a:solidFill>
              </a:rPr>
              <a:t>SENSE OF SELF AND </a:t>
            </a:r>
            <a:r>
              <a:rPr lang="fr-CA" sz="2800" b="1" dirty="0" smtClean="0">
                <a:solidFill>
                  <a:schemeClr val="accent3">
                    <a:lumMod val="75000"/>
                  </a:schemeClr>
                </a:solidFill>
              </a:rPr>
              <a:t>SELF EXPRESSION!!!!</a:t>
            </a:r>
            <a:r>
              <a:rPr lang="fr-CA" dirty="0" smtClean="0">
                <a:solidFill>
                  <a:schemeClr val="bg1"/>
                </a:solidFill>
              </a:rPr>
              <a:t>					</a:t>
            </a:r>
          </a:p>
          <a:p>
            <a:endParaRPr lang="fr-CA" dirty="0">
              <a:solidFill>
                <a:schemeClr val="bg1"/>
              </a:solidFill>
            </a:endParaRPr>
          </a:p>
        </p:txBody>
      </p:sp>
    </p:spTree>
    <p:extLst>
      <p:ext uri="{BB962C8B-B14F-4D97-AF65-F5344CB8AC3E}">
        <p14:creationId xmlns:p14="http://schemas.microsoft.com/office/powerpoint/2010/main" val="259155386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onds_25,4x19,05#2pit.jpg"/>
          <p:cNvPicPr>
            <a:picLocks noChangeAspect="1"/>
          </p:cNvPicPr>
          <p:nvPr/>
        </p:nvPicPr>
        <p:blipFill>
          <a:blip r:embed="rId2"/>
          <a:stretch>
            <a:fillRect/>
          </a:stretch>
        </p:blipFill>
        <p:spPr>
          <a:xfrm>
            <a:off x="0" y="0"/>
            <a:ext cx="9144000" cy="6858000"/>
          </a:xfrm>
          <a:prstGeom prst="rect">
            <a:avLst/>
          </a:prstGeom>
        </p:spPr>
      </p:pic>
      <p:sp>
        <p:nvSpPr>
          <p:cNvPr id="3" name="Titre 1"/>
          <p:cNvSpPr txBox="1">
            <a:spLocks/>
          </p:cNvSpPr>
          <p:nvPr/>
        </p:nvSpPr>
        <p:spPr>
          <a:xfrm>
            <a:off x="214282" y="214290"/>
            <a:ext cx="5472122" cy="1143000"/>
          </a:xfrm>
          <a:prstGeom prst="rect">
            <a:avLst/>
          </a:prstGeom>
        </p:spPr>
        <p:style>
          <a:lnRef idx="0">
            <a:schemeClr val="accent2"/>
          </a:lnRef>
          <a:fillRef idx="3">
            <a:schemeClr val="accent2"/>
          </a:fillRef>
          <a:effectRef idx="3">
            <a:schemeClr val="accent2"/>
          </a:effectRef>
          <a:fontRef idx="minor">
            <a:schemeClr val="lt1"/>
          </a:fontRef>
        </p:style>
        <p:txBody>
          <a:bodyP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sz="4400" noProof="0" dirty="0" smtClean="0">
                <a:solidFill>
                  <a:schemeClr val="bg1"/>
                </a:solidFill>
              </a:rPr>
              <a:t>Circus arts and Physical Literacy</a:t>
            </a:r>
            <a:endParaRPr kumimoji="0" lang="fr-CA" sz="44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ZoneTexte 3"/>
          <p:cNvSpPr txBox="1"/>
          <p:nvPr/>
        </p:nvSpPr>
        <p:spPr>
          <a:xfrm>
            <a:off x="395536" y="1412776"/>
            <a:ext cx="6429420" cy="5078314"/>
          </a:xfrm>
          <a:prstGeom prst="rect">
            <a:avLst/>
          </a:prstGeom>
          <a:noFill/>
        </p:spPr>
        <p:txBody>
          <a:bodyPr wrap="square" rtlCol="0">
            <a:spAutoFit/>
          </a:bodyPr>
          <a:lstStyle/>
          <a:p>
            <a:r>
              <a:rPr lang="fr-CA" sz="3600" b="1" dirty="0" err="1" smtClean="0">
                <a:solidFill>
                  <a:srgbClr val="CCFFCC"/>
                </a:solidFill>
              </a:rPr>
              <a:t>With</a:t>
            </a:r>
            <a:r>
              <a:rPr lang="fr-CA" sz="3600" b="1" dirty="0" smtClean="0">
                <a:solidFill>
                  <a:srgbClr val="CCFFCC"/>
                </a:solidFill>
              </a:rPr>
              <a:t> </a:t>
            </a:r>
            <a:r>
              <a:rPr lang="fr-CA" sz="3600" b="1" dirty="0" err="1" smtClean="0">
                <a:solidFill>
                  <a:srgbClr val="CCFFCC"/>
                </a:solidFill>
              </a:rPr>
              <a:t>activities</a:t>
            </a:r>
            <a:r>
              <a:rPr lang="fr-CA" sz="3600" b="1" dirty="0" smtClean="0">
                <a:solidFill>
                  <a:srgbClr val="CCFFCC"/>
                </a:solidFill>
              </a:rPr>
              <a:t> </a:t>
            </a:r>
            <a:r>
              <a:rPr lang="fr-CA" sz="3600" b="1" dirty="0" err="1" smtClean="0">
                <a:solidFill>
                  <a:srgbClr val="CCFFCC"/>
                </a:solidFill>
              </a:rPr>
              <a:t>that</a:t>
            </a:r>
            <a:r>
              <a:rPr lang="fr-CA" sz="3600" b="1" dirty="0" smtClean="0">
                <a:solidFill>
                  <a:srgbClr val="CCFFCC"/>
                </a:solidFill>
              </a:rPr>
              <a:t> are Inclusive!!</a:t>
            </a:r>
          </a:p>
          <a:p>
            <a:endParaRPr lang="fr-CA" sz="2800" b="1" dirty="0">
              <a:solidFill>
                <a:srgbClr val="CCFFCC"/>
              </a:solidFill>
            </a:endParaRPr>
          </a:p>
          <a:p>
            <a:r>
              <a:rPr lang="fr-CA" sz="2800" b="1" dirty="0" err="1" smtClean="0">
                <a:solidFill>
                  <a:srgbClr val="CCFFCC"/>
                </a:solidFill>
              </a:rPr>
              <a:t>Something</a:t>
            </a:r>
            <a:r>
              <a:rPr lang="fr-CA" sz="2800" b="1" dirty="0" smtClean="0">
                <a:solidFill>
                  <a:srgbClr val="CCFFCC"/>
                </a:solidFill>
              </a:rPr>
              <a:t> for </a:t>
            </a:r>
            <a:r>
              <a:rPr lang="fr-CA" sz="2800" b="1" dirty="0" err="1" smtClean="0">
                <a:solidFill>
                  <a:srgbClr val="CCFFCC"/>
                </a:solidFill>
              </a:rPr>
              <a:t>everyone</a:t>
            </a:r>
            <a:r>
              <a:rPr lang="fr-CA" sz="2800" b="1" dirty="0" smtClean="0">
                <a:solidFill>
                  <a:srgbClr val="CCFFCC"/>
                </a:solidFill>
              </a:rPr>
              <a:t>! </a:t>
            </a:r>
            <a:r>
              <a:rPr lang="fr-CA" sz="2800" b="1" dirty="0" err="1" smtClean="0">
                <a:solidFill>
                  <a:srgbClr val="CCFFCC"/>
                </a:solidFill>
              </a:rPr>
              <a:t>Even</a:t>
            </a:r>
            <a:r>
              <a:rPr lang="fr-CA" sz="2800" b="1" dirty="0" smtClean="0">
                <a:solidFill>
                  <a:srgbClr val="CCFFCC"/>
                </a:solidFill>
              </a:rPr>
              <a:t> the </a:t>
            </a:r>
            <a:r>
              <a:rPr lang="fr-CA" sz="2800" b="1" dirty="0" err="1" smtClean="0">
                <a:solidFill>
                  <a:srgbClr val="CCFFCC"/>
                </a:solidFill>
              </a:rPr>
              <a:t>most</a:t>
            </a:r>
            <a:r>
              <a:rPr lang="fr-CA" sz="2800" b="1" dirty="0" smtClean="0">
                <a:solidFill>
                  <a:srgbClr val="CCFFCC"/>
                </a:solidFill>
              </a:rPr>
              <a:t> marginal </a:t>
            </a:r>
            <a:r>
              <a:rPr lang="fr-CA" sz="2800" b="1" dirty="0" err="1" smtClean="0">
                <a:solidFill>
                  <a:srgbClr val="CCFFCC"/>
                </a:solidFill>
              </a:rPr>
              <a:t>ones</a:t>
            </a:r>
            <a:r>
              <a:rPr lang="fr-CA" sz="2800" b="1" dirty="0" smtClean="0">
                <a:solidFill>
                  <a:srgbClr val="CCFFCC"/>
                </a:solidFill>
              </a:rPr>
              <a:t>.</a:t>
            </a:r>
          </a:p>
          <a:p>
            <a:endParaRPr lang="fr-CA" sz="2800" b="1" dirty="0">
              <a:solidFill>
                <a:srgbClr val="CCFFCC"/>
              </a:solidFill>
            </a:endParaRPr>
          </a:p>
          <a:p>
            <a:r>
              <a:rPr lang="fr-CA" sz="2800" b="1" dirty="0" smtClean="0">
                <a:solidFill>
                  <a:srgbClr val="CCFFCC"/>
                </a:solidFill>
              </a:rPr>
              <a:t>		in communication </a:t>
            </a:r>
            <a:r>
              <a:rPr lang="fr-CA" sz="2800" b="1" dirty="0" err="1" smtClean="0">
                <a:solidFill>
                  <a:srgbClr val="CCFFCC"/>
                </a:solidFill>
              </a:rPr>
              <a:t>with</a:t>
            </a:r>
            <a:r>
              <a:rPr lang="fr-CA" sz="2800" b="1" dirty="0" smtClean="0">
                <a:solidFill>
                  <a:srgbClr val="CCFFCC"/>
                </a:solidFill>
              </a:rPr>
              <a:t> </a:t>
            </a:r>
            <a:r>
              <a:rPr lang="fr-CA" sz="2800" b="1" dirty="0" err="1" smtClean="0">
                <a:solidFill>
                  <a:srgbClr val="CCFFCC"/>
                </a:solidFill>
              </a:rPr>
              <a:t>other</a:t>
            </a:r>
            <a:endParaRPr lang="fr-CA" sz="2800" b="1" dirty="0" smtClean="0">
              <a:solidFill>
                <a:srgbClr val="CCFFCC"/>
              </a:solidFill>
            </a:endParaRPr>
          </a:p>
          <a:p>
            <a:endParaRPr lang="fr-CA" sz="2800" b="1" dirty="0">
              <a:solidFill>
                <a:srgbClr val="CCFFCC"/>
              </a:solidFill>
            </a:endParaRPr>
          </a:p>
          <a:p>
            <a:r>
              <a:rPr lang="fr-CA" sz="2800" b="1" dirty="0" smtClean="0">
                <a:solidFill>
                  <a:srgbClr val="CCFFCC"/>
                </a:solidFill>
              </a:rPr>
              <a:t>				</a:t>
            </a:r>
            <a:r>
              <a:rPr lang="fr-CA" sz="2800" b="1" dirty="0" smtClean="0">
                <a:solidFill>
                  <a:srgbClr val="3366FF"/>
                </a:solidFill>
              </a:rPr>
              <a:t>DOING</a:t>
            </a:r>
            <a:br>
              <a:rPr lang="fr-CA" sz="2800" b="1" dirty="0" smtClean="0">
                <a:solidFill>
                  <a:srgbClr val="3366FF"/>
                </a:solidFill>
              </a:rPr>
            </a:br>
            <a:r>
              <a:rPr lang="fr-CA" sz="2800" b="1" dirty="0" smtClean="0">
                <a:solidFill>
                  <a:srgbClr val="3366FF"/>
                </a:solidFill>
              </a:rPr>
              <a:t>				USING </a:t>
            </a:r>
            <a:br>
              <a:rPr lang="fr-CA" sz="2800" b="1" dirty="0" smtClean="0">
                <a:solidFill>
                  <a:srgbClr val="3366FF"/>
                </a:solidFill>
              </a:rPr>
            </a:br>
            <a:r>
              <a:rPr lang="fr-CA" sz="2800" b="1" dirty="0" smtClean="0">
                <a:solidFill>
                  <a:srgbClr val="3366FF"/>
                </a:solidFill>
              </a:rPr>
              <a:t>				INTERACTING</a:t>
            </a:r>
          </a:p>
        </p:txBody>
      </p:sp>
    </p:spTree>
    <p:extLst>
      <p:ext uri="{BB962C8B-B14F-4D97-AF65-F5344CB8AC3E}">
        <p14:creationId xmlns:p14="http://schemas.microsoft.com/office/powerpoint/2010/main" val="221523574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onds_25,4x19,05#2pit.jpg"/>
          <p:cNvPicPr>
            <a:picLocks noChangeAspect="1"/>
          </p:cNvPicPr>
          <p:nvPr/>
        </p:nvPicPr>
        <p:blipFill>
          <a:blip r:embed="rId2"/>
          <a:stretch>
            <a:fillRect/>
          </a:stretch>
        </p:blipFill>
        <p:spPr>
          <a:xfrm>
            <a:off x="0" y="0"/>
            <a:ext cx="9144000" cy="6858000"/>
          </a:xfrm>
          <a:prstGeom prst="rect">
            <a:avLst/>
          </a:prstGeom>
        </p:spPr>
      </p:pic>
      <p:sp>
        <p:nvSpPr>
          <p:cNvPr id="3" name="Titre 1"/>
          <p:cNvSpPr txBox="1">
            <a:spLocks/>
          </p:cNvSpPr>
          <p:nvPr/>
        </p:nvSpPr>
        <p:spPr>
          <a:xfrm>
            <a:off x="214282" y="214290"/>
            <a:ext cx="5472122" cy="1143000"/>
          </a:xfrm>
          <a:prstGeom prst="rect">
            <a:avLst/>
          </a:prstGeom>
        </p:spPr>
        <p:style>
          <a:lnRef idx="0">
            <a:schemeClr val="accent2"/>
          </a:lnRef>
          <a:fillRef idx="3">
            <a:schemeClr val="accent2"/>
          </a:fillRef>
          <a:effectRef idx="3">
            <a:schemeClr val="accent2"/>
          </a:effectRef>
          <a:fontRef idx="minor">
            <a:schemeClr val="lt1"/>
          </a:fontRef>
        </p:style>
        <p:txBody>
          <a:bodyP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sz="4400" noProof="0" dirty="0" smtClean="0">
                <a:solidFill>
                  <a:schemeClr val="bg1"/>
                </a:solidFill>
              </a:rPr>
              <a:t>Circus arts and Physical Literacy</a:t>
            </a:r>
            <a:endParaRPr kumimoji="0" lang="fr-CA" sz="44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ZoneTexte 3"/>
          <p:cNvSpPr txBox="1"/>
          <p:nvPr/>
        </p:nvSpPr>
        <p:spPr>
          <a:xfrm>
            <a:off x="395536" y="1412776"/>
            <a:ext cx="6429420" cy="6401754"/>
          </a:xfrm>
          <a:prstGeom prst="rect">
            <a:avLst/>
          </a:prstGeom>
          <a:noFill/>
        </p:spPr>
        <p:txBody>
          <a:bodyPr wrap="square" rtlCol="0">
            <a:spAutoFit/>
          </a:bodyPr>
          <a:lstStyle/>
          <a:p>
            <a:r>
              <a:rPr lang="fr-CA" sz="2800" b="1" dirty="0" err="1" smtClean="0">
                <a:solidFill>
                  <a:schemeClr val="accent6"/>
                </a:solidFill>
              </a:rPr>
              <a:t>Mapping</a:t>
            </a:r>
            <a:r>
              <a:rPr lang="fr-CA" sz="2800" b="1" dirty="0" smtClean="0">
                <a:solidFill>
                  <a:schemeClr val="accent6"/>
                </a:solidFill>
              </a:rPr>
              <a:t> </a:t>
            </a:r>
            <a:r>
              <a:rPr lang="fr-CA" sz="2800" b="1" dirty="0" err="1" smtClean="0">
                <a:solidFill>
                  <a:schemeClr val="accent6"/>
                </a:solidFill>
              </a:rPr>
              <a:t>circus</a:t>
            </a:r>
            <a:r>
              <a:rPr lang="fr-CA" sz="2800" b="1" dirty="0" smtClean="0">
                <a:solidFill>
                  <a:schemeClr val="accent6"/>
                </a:solidFill>
              </a:rPr>
              <a:t> arts onto six essential </a:t>
            </a:r>
            <a:r>
              <a:rPr lang="fr-CA" sz="2800" b="1" dirty="0" err="1" smtClean="0">
                <a:solidFill>
                  <a:schemeClr val="accent6"/>
                </a:solidFill>
              </a:rPr>
              <a:t>elements</a:t>
            </a:r>
            <a:r>
              <a:rPr lang="fr-CA" sz="2800" b="1" dirty="0" smtClean="0">
                <a:solidFill>
                  <a:schemeClr val="accent6"/>
                </a:solidFill>
              </a:rPr>
              <a:t> of </a:t>
            </a:r>
            <a:r>
              <a:rPr lang="fr-CA" sz="2800" b="1" dirty="0" err="1" smtClean="0">
                <a:solidFill>
                  <a:schemeClr val="accent6"/>
                </a:solidFill>
              </a:rPr>
              <a:t>childhood</a:t>
            </a:r>
            <a:endParaRPr lang="fr-CA" sz="2800" b="1" dirty="0" smtClean="0">
              <a:solidFill>
                <a:schemeClr val="accent6"/>
              </a:solidFill>
            </a:endParaRPr>
          </a:p>
          <a:p>
            <a:endParaRPr lang="fr-CA" sz="2800" b="1" dirty="0" smtClean="0">
              <a:solidFill>
                <a:srgbClr val="CCFFCC"/>
              </a:solidFill>
            </a:endParaRPr>
          </a:p>
          <a:p>
            <a:r>
              <a:rPr lang="fr-CA" sz="2800" b="1" dirty="0" smtClean="0">
                <a:solidFill>
                  <a:srgbClr val="CCFFCC"/>
                </a:solidFill>
              </a:rPr>
              <a:t>Constructive </a:t>
            </a:r>
            <a:r>
              <a:rPr lang="fr-CA" sz="2800" b="1" dirty="0" err="1" smtClean="0">
                <a:solidFill>
                  <a:srgbClr val="CCFFCC"/>
                </a:solidFill>
              </a:rPr>
              <a:t>physical</a:t>
            </a:r>
            <a:r>
              <a:rPr lang="fr-CA" sz="2800" b="1" dirty="0" smtClean="0">
                <a:solidFill>
                  <a:srgbClr val="CCFFCC"/>
                </a:solidFill>
              </a:rPr>
              <a:t> (</a:t>
            </a:r>
            <a:r>
              <a:rPr lang="fr-CA" sz="2800" b="1" i="1" dirty="0" smtClean="0">
                <a:solidFill>
                  <a:srgbClr val="CCFFCC"/>
                </a:solidFill>
              </a:rPr>
              <a:t>and </a:t>
            </a:r>
            <a:r>
              <a:rPr lang="fr-CA" sz="2800" b="1" i="1" dirty="0" err="1" smtClean="0">
                <a:solidFill>
                  <a:srgbClr val="CCFFCC"/>
                </a:solidFill>
              </a:rPr>
              <a:t>artistic</a:t>
            </a:r>
            <a:r>
              <a:rPr lang="fr-CA" sz="2800" b="1" dirty="0" smtClean="0">
                <a:solidFill>
                  <a:srgbClr val="CCFFCC"/>
                </a:solidFill>
              </a:rPr>
              <a:t>) </a:t>
            </a:r>
            <a:r>
              <a:rPr lang="fr-CA" sz="2800" b="1" dirty="0" err="1" smtClean="0">
                <a:solidFill>
                  <a:srgbClr val="CCFFCC"/>
                </a:solidFill>
              </a:rPr>
              <a:t>risk</a:t>
            </a:r>
            <a:endParaRPr lang="fr-CA" sz="2800" b="1" dirty="0" smtClean="0">
              <a:solidFill>
                <a:srgbClr val="CCFFCC"/>
              </a:solidFill>
            </a:endParaRPr>
          </a:p>
          <a:p>
            <a:r>
              <a:rPr lang="fr-CA" sz="2800" b="1" dirty="0" smtClean="0">
                <a:solidFill>
                  <a:srgbClr val="CCFFCC"/>
                </a:solidFill>
              </a:rPr>
              <a:t>Aspiration</a:t>
            </a:r>
          </a:p>
          <a:p>
            <a:r>
              <a:rPr lang="fr-CA" sz="2800" b="1" dirty="0" smtClean="0">
                <a:solidFill>
                  <a:srgbClr val="CCFFCC"/>
                </a:solidFill>
              </a:rPr>
              <a:t>Trust</a:t>
            </a:r>
          </a:p>
          <a:p>
            <a:r>
              <a:rPr lang="fr-CA" sz="2800" b="1" dirty="0" smtClean="0">
                <a:solidFill>
                  <a:srgbClr val="CCFFCC"/>
                </a:solidFill>
              </a:rPr>
              <a:t>Fun</a:t>
            </a:r>
          </a:p>
          <a:p>
            <a:r>
              <a:rPr lang="fr-CA" sz="2800" b="1" dirty="0" smtClean="0">
                <a:solidFill>
                  <a:srgbClr val="CCFFCC"/>
                </a:solidFill>
              </a:rPr>
              <a:t>Self-individualisation</a:t>
            </a:r>
          </a:p>
          <a:p>
            <a:r>
              <a:rPr lang="fr-CA" sz="2800" b="1" dirty="0" smtClean="0">
                <a:solidFill>
                  <a:srgbClr val="CCFFCC"/>
                </a:solidFill>
              </a:rPr>
              <a:t>Hard </a:t>
            </a:r>
            <a:r>
              <a:rPr lang="fr-CA" sz="2800" b="1" dirty="0" err="1" smtClean="0">
                <a:solidFill>
                  <a:srgbClr val="CCFFCC"/>
                </a:solidFill>
              </a:rPr>
              <a:t>work</a:t>
            </a:r>
            <a:endParaRPr lang="fr-CA" sz="2800" b="1" dirty="0" smtClean="0">
              <a:solidFill>
                <a:srgbClr val="CCFFCC"/>
              </a:solidFill>
            </a:endParaRPr>
          </a:p>
          <a:p>
            <a:pPr algn="r"/>
            <a:r>
              <a:rPr lang="fr-CA" sz="2800" i="1" dirty="0" smtClean="0">
                <a:solidFill>
                  <a:srgbClr val="CCFFCC"/>
                </a:solidFill>
              </a:rPr>
              <a:t>Bolton (2004)</a:t>
            </a:r>
            <a:endParaRPr lang="fr-CA" sz="2800" i="1" dirty="0">
              <a:solidFill>
                <a:schemeClr val="bg1"/>
              </a:solidFill>
            </a:endParaRPr>
          </a:p>
          <a:p>
            <a:endParaRPr lang="fr-CA" sz="2800" b="1" dirty="0" smtClean="0">
              <a:solidFill>
                <a:srgbClr val="CCFFCC"/>
              </a:solidFill>
            </a:endParaRPr>
          </a:p>
          <a:p>
            <a:endParaRPr lang="en-CA" sz="2800" dirty="0">
              <a:solidFill>
                <a:srgbClr val="FFFFFF"/>
              </a:solidFill>
            </a:endParaRPr>
          </a:p>
          <a:p>
            <a:endParaRPr lang="fr-CA" sz="2800" b="1" dirty="0">
              <a:solidFill>
                <a:srgbClr val="CCFFCC"/>
              </a:solidFill>
            </a:endParaRPr>
          </a:p>
          <a:p>
            <a:r>
              <a:rPr lang="fr-CA" sz="2800" b="1" dirty="0" smtClean="0">
                <a:solidFill>
                  <a:srgbClr val="CCFFCC"/>
                </a:solidFill>
              </a:rPr>
              <a:t> </a:t>
            </a:r>
            <a:r>
              <a:rPr lang="fr-CA" dirty="0" smtClean="0">
                <a:solidFill>
                  <a:schemeClr val="bg1"/>
                </a:solidFill>
              </a:rPr>
              <a:t>						</a:t>
            </a:r>
          </a:p>
          <a:p>
            <a:endParaRPr lang="fr-CA" dirty="0">
              <a:solidFill>
                <a:schemeClr val="bg1"/>
              </a:solidFill>
            </a:endParaRPr>
          </a:p>
        </p:txBody>
      </p:sp>
    </p:spTree>
    <p:extLst>
      <p:ext uri="{BB962C8B-B14F-4D97-AF65-F5344CB8AC3E}">
        <p14:creationId xmlns:p14="http://schemas.microsoft.com/office/powerpoint/2010/main" val="27555696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General_25,4x19,05.jpg"/>
          <p:cNvPicPr>
            <a:picLocks noChangeAspect="1"/>
          </p:cNvPicPr>
          <p:nvPr/>
        </p:nvPicPr>
        <p:blipFill>
          <a:blip r:embed="rId2"/>
          <a:stretch>
            <a:fillRect/>
          </a:stretch>
        </p:blipFill>
        <p:spPr>
          <a:xfrm>
            <a:off x="21167" y="0"/>
            <a:ext cx="9144000" cy="6858000"/>
          </a:xfrm>
          <a:prstGeom prst="rect">
            <a:avLst/>
          </a:prstGeom>
        </p:spPr>
      </p:pic>
      <p:sp>
        <p:nvSpPr>
          <p:cNvPr id="3" name="ZoneTexte 2"/>
          <p:cNvSpPr txBox="1"/>
          <p:nvPr/>
        </p:nvSpPr>
        <p:spPr>
          <a:xfrm>
            <a:off x="899592" y="4725144"/>
            <a:ext cx="7272808" cy="646331"/>
          </a:xfrm>
          <a:prstGeom prst="rect">
            <a:avLst/>
          </a:prstGeom>
          <a:noFill/>
        </p:spPr>
        <p:txBody>
          <a:bodyPr wrap="square" rtlCol="0">
            <a:spAutoFit/>
          </a:bodyPr>
          <a:lstStyle/>
          <a:p>
            <a:pPr algn="ctr"/>
            <a:r>
              <a:rPr lang="fr-FR" sz="3600" dirty="0" err="1" smtClean="0">
                <a:solidFill>
                  <a:schemeClr val="bg1"/>
                </a:solidFill>
              </a:rPr>
              <a:t>Circus</a:t>
            </a:r>
            <a:r>
              <a:rPr lang="fr-FR" sz="3600" dirty="0" smtClean="0">
                <a:solidFill>
                  <a:schemeClr val="bg1"/>
                </a:solidFill>
              </a:rPr>
              <a:t> and </a:t>
            </a:r>
            <a:r>
              <a:rPr lang="fr-FR" sz="3600" dirty="0" err="1" smtClean="0">
                <a:solidFill>
                  <a:schemeClr val="bg1"/>
                </a:solidFill>
              </a:rPr>
              <a:t>Physical</a:t>
            </a:r>
            <a:r>
              <a:rPr lang="fr-FR" sz="3600" dirty="0" smtClean="0">
                <a:solidFill>
                  <a:schemeClr val="bg1"/>
                </a:solidFill>
              </a:rPr>
              <a:t> </a:t>
            </a:r>
            <a:r>
              <a:rPr lang="fr-FR" sz="3600" dirty="0" err="1" smtClean="0">
                <a:solidFill>
                  <a:schemeClr val="bg1"/>
                </a:solidFill>
              </a:rPr>
              <a:t>literacy</a:t>
            </a:r>
            <a:endParaRPr lang="fr-FR" sz="3600" dirty="0">
              <a:solidFill>
                <a:schemeClr val="bg1"/>
              </a:solidFill>
            </a:endParaRPr>
          </a:p>
        </p:txBody>
      </p:sp>
      <p:sp>
        <p:nvSpPr>
          <p:cNvPr id="4" name="ZoneTexte 3"/>
          <p:cNvSpPr txBox="1"/>
          <p:nvPr/>
        </p:nvSpPr>
        <p:spPr>
          <a:xfrm>
            <a:off x="2674506" y="830348"/>
            <a:ext cx="3956802" cy="584776"/>
          </a:xfrm>
          <a:prstGeom prst="rect">
            <a:avLst/>
          </a:prstGeom>
          <a:noFill/>
        </p:spPr>
        <p:txBody>
          <a:bodyPr wrap="square" rtlCol="0">
            <a:spAutoFit/>
          </a:bodyPr>
          <a:lstStyle/>
          <a:p>
            <a:pPr algn="ctr"/>
            <a:r>
              <a:rPr lang="fr-FR" sz="3200" dirty="0" smtClean="0">
                <a:solidFill>
                  <a:srgbClr val="FFFFFF"/>
                </a:solidFill>
              </a:rPr>
              <a:t>PART 5</a:t>
            </a:r>
            <a:endParaRPr lang="fr-FR" sz="3200" dirty="0">
              <a:solidFill>
                <a:srgbClr val="FFFFFF"/>
              </a:solidFill>
            </a:endParaRPr>
          </a:p>
        </p:txBody>
      </p:sp>
    </p:spTree>
    <p:extLst>
      <p:ext uri="{BB962C8B-B14F-4D97-AF65-F5344CB8AC3E}">
        <p14:creationId xmlns:p14="http://schemas.microsoft.com/office/powerpoint/2010/main" val="47119707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dirty="0" smtClean="0"/>
              <a:t>Becoming a Physical Literacy Champion! </a:t>
            </a:r>
            <a:endParaRPr lang="en-US" dirty="0"/>
          </a:p>
        </p:txBody>
      </p:sp>
      <p:sp>
        <p:nvSpPr>
          <p:cNvPr id="3" name="Content Placeholder 2"/>
          <p:cNvSpPr>
            <a:spLocks noGrp="1"/>
          </p:cNvSpPr>
          <p:nvPr>
            <p:ph idx="1"/>
          </p:nvPr>
        </p:nvSpPr>
        <p:spPr/>
        <p:txBody>
          <a:bodyPr/>
          <a:lstStyle/>
          <a:p>
            <a:r>
              <a:rPr lang="en-US" dirty="0" smtClean="0"/>
              <a:t>Through promotion</a:t>
            </a:r>
          </a:p>
          <a:p>
            <a:r>
              <a:rPr lang="en-US" dirty="0" smtClean="0"/>
              <a:t>Through program DELIVERY!!!</a:t>
            </a:r>
          </a:p>
          <a:p>
            <a:pPr lvl="1"/>
            <a:r>
              <a:rPr lang="en-US" dirty="0" smtClean="0"/>
              <a:t>Increase vocabulary repertoire</a:t>
            </a:r>
          </a:p>
          <a:p>
            <a:pPr lvl="1"/>
            <a:r>
              <a:rPr lang="en-US" dirty="0" smtClean="0"/>
              <a:t>Maximal use of various environments</a:t>
            </a:r>
          </a:p>
          <a:p>
            <a:pPr lvl="1"/>
            <a:r>
              <a:rPr lang="en-US" dirty="0" smtClean="0"/>
              <a:t>Creative exploitation of the above</a:t>
            </a:r>
          </a:p>
          <a:p>
            <a:r>
              <a:rPr lang="en-US" dirty="0" smtClean="0"/>
              <a:t>Through evidence based research\evaluation</a:t>
            </a:r>
          </a:p>
        </p:txBody>
      </p:sp>
    </p:spTree>
    <p:extLst>
      <p:ext uri="{BB962C8B-B14F-4D97-AF65-F5344CB8AC3E}">
        <p14:creationId xmlns:p14="http://schemas.microsoft.com/office/powerpoint/2010/main" val="256034141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dirty="0" smtClean="0"/>
              <a:t>Becoming a Physical Literacy Champion! </a:t>
            </a:r>
            <a:endParaRPr lang="en-US" dirty="0"/>
          </a:p>
        </p:txBody>
      </p:sp>
      <p:sp>
        <p:nvSpPr>
          <p:cNvPr id="3" name="Content Placeholder 2"/>
          <p:cNvSpPr>
            <a:spLocks noGrp="1"/>
          </p:cNvSpPr>
          <p:nvPr>
            <p:ph idx="1"/>
          </p:nvPr>
        </p:nvSpPr>
        <p:spPr/>
        <p:txBody>
          <a:bodyPr>
            <a:normAutofit lnSpcReduction="10000"/>
          </a:bodyPr>
          <a:lstStyle/>
          <a:p>
            <a:r>
              <a:rPr lang="en-US" dirty="0" smtClean="0"/>
              <a:t>Our Physical Literacy study on the impact of circus </a:t>
            </a:r>
            <a:r>
              <a:rPr lang="en-US" smtClean="0"/>
              <a:t>arts </a:t>
            </a:r>
            <a:r>
              <a:rPr lang="en-US" smtClean="0"/>
              <a:t>practice</a:t>
            </a:r>
            <a:endParaRPr lang="en-US" dirty="0" smtClean="0"/>
          </a:p>
          <a:p>
            <a:pPr marL="0" indent="0">
              <a:buNone/>
            </a:pPr>
            <a:r>
              <a:rPr lang="en-US" sz="2800" dirty="0" smtClean="0"/>
              <a:t>Does </a:t>
            </a:r>
            <a:r>
              <a:rPr lang="en-US" sz="2800" b="1" dirty="0" smtClean="0"/>
              <a:t>circus instruction in school </a:t>
            </a:r>
            <a:r>
              <a:rPr lang="en-US" sz="2800" dirty="0" smtClean="0"/>
              <a:t>provide </a:t>
            </a:r>
            <a:r>
              <a:rPr lang="en-US" sz="2800" i="1" dirty="0" smtClean="0"/>
              <a:t>benefits</a:t>
            </a:r>
            <a:r>
              <a:rPr lang="en-US" sz="2800" dirty="0" smtClean="0"/>
              <a:t> to children in comparison to matched school children, and age matched normative data?</a:t>
            </a:r>
          </a:p>
          <a:p>
            <a:r>
              <a:rPr lang="en-US" sz="2200" dirty="0" smtClean="0"/>
              <a:t>Quasi-experimental, natural experiment with control</a:t>
            </a:r>
          </a:p>
          <a:p>
            <a:r>
              <a:rPr lang="en-US" sz="2200" dirty="0" smtClean="0"/>
              <a:t>Grades 4 and 5</a:t>
            </a:r>
          </a:p>
          <a:p>
            <a:r>
              <a:rPr lang="en-US" sz="2200" dirty="0" smtClean="0"/>
              <a:t>6 Schools (211 kids)</a:t>
            </a:r>
          </a:p>
          <a:p>
            <a:pPr lvl="1"/>
            <a:r>
              <a:rPr lang="en-US" sz="2200" dirty="0" smtClean="0"/>
              <a:t>3 with circus (within PE, not up and above) and 3 control, matched SES</a:t>
            </a:r>
          </a:p>
          <a:p>
            <a:r>
              <a:rPr lang="en-US" sz="2200" dirty="0" smtClean="0"/>
              <a:t>Two measurements (Jan/Feb and May/June of 2014)</a:t>
            </a:r>
          </a:p>
          <a:p>
            <a:endParaRPr lang="en-US" dirty="0" smtClean="0"/>
          </a:p>
        </p:txBody>
      </p:sp>
    </p:spTree>
    <p:extLst>
      <p:ext uri="{BB962C8B-B14F-4D97-AF65-F5344CB8AC3E}">
        <p14:creationId xmlns:p14="http://schemas.microsoft.com/office/powerpoint/2010/main" val="327998571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09569"/>
            <a:ext cx="7382656" cy="4525963"/>
          </a:xfrm>
        </p:spPr>
        <p:txBody>
          <a:bodyPr>
            <a:normAutofit fontScale="77500" lnSpcReduction="20000"/>
          </a:bodyPr>
          <a:lstStyle/>
          <a:p>
            <a:pPr marL="0" indent="0">
              <a:lnSpc>
                <a:spcPct val="120000"/>
              </a:lnSpc>
              <a:buNone/>
            </a:pPr>
            <a:endParaRPr lang="en-US" b="1" dirty="0" smtClean="0"/>
          </a:p>
          <a:p>
            <a:pPr>
              <a:lnSpc>
                <a:spcPct val="120000"/>
              </a:lnSpc>
            </a:pPr>
            <a:r>
              <a:rPr lang="en-US" b="1" dirty="0" smtClean="0"/>
              <a:t>PLAY FUN </a:t>
            </a:r>
            <a:r>
              <a:rPr lang="en-US" dirty="0" smtClean="0"/>
              <a:t>– </a:t>
            </a:r>
            <a:r>
              <a:rPr lang="en-US" u="sng" dirty="0" smtClean="0"/>
              <a:t>objective</a:t>
            </a:r>
            <a:r>
              <a:rPr lang="en-US" dirty="0" smtClean="0"/>
              <a:t> assessment of motor competence, movement vocabulary, confidence, comprehension </a:t>
            </a:r>
          </a:p>
          <a:p>
            <a:pPr>
              <a:lnSpc>
                <a:spcPct val="170000"/>
              </a:lnSpc>
            </a:pPr>
            <a:r>
              <a:rPr lang="en-US" b="1" dirty="0" smtClean="0"/>
              <a:t>PLAY Coach</a:t>
            </a:r>
            <a:r>
              <a:rPr lang="en-US" dirty="0" smtClean="0"/>
              <a:t>– coach/PE/PT/AT assessment of a child </a:t>
            </a:r>
          </a:p>
          <a:p>
            <a:pPr>
              <a:lnSpc>
                <a:spcPct val="170000"/>
              </a:lnSpc>
            </a:pPr>
            <a:r>
              <a:rPr lang="en-US" b="1" dirty="0" smtClean="0"/>
              <a:t>PLAY Parent </a:t>
            </a:r>
            <a:r>
              <a:rPr lang="en-US" dirty="0" smtClean="0"/>
              <a:t>– parental assessment of a child </a:t>
            </a:r>
          </a:p>
          <a:p>
            <a:pPr>
              <a:lnSpc>
                <a:spcPct val="170000"/>
              </a:lnSpc>
            </a:pPr>
            <a:r>
              <a:rPr lang="en-US" b="1" dirty="0" smtClean="0"/>
              <a:t>PLAY Self</a:t>
            </a:r>
            <a:r>
              <a:rPr lang="en-US" dirty="0" smtClean="0"/>
              <a:t>- child’s self assessment </a:t>
            </a:r>
          </a:p>
          <a:p>
            <a:pPr>
              <a:lnSpc>
                <a:spcPct val="170000"/>
              </a:lnSpc>
            </a:pPr>
            <a:r>
              <a:rPr lang="en-US" b="1" dirty="0" smtClean="0"/>
              <a:t>PLAY Inventory</a:t>
            </a:r>
            <a:r>
              <a:rPr lang="en-US" dirty="0" smtClean="0"/>
              <a:t>- inventory of activities- participation</a:t>
            </a:r>
          </a:p>
        </p:txBody>
      </p:sp>
      <p:sp>
        <p:nvSpPr>
          <p:cNvPr id="5" name="TextBox 4"/>
          <p:cNvSpPr txBox="1"/>
          <p:nvPr/>
        </p:nvSpPr>
        <p:spPr>
          <a:xfrm>
            <a:off x="6942480" y="6485735"/>
            <a:ext cx="1891789" cy="369332"/>
          </a:xfrm>
          <a:prstGeom prst="rect">
            <a:avLst/>
          </a:prstGeom>
          <a:noFill/>
        </p:spPr>
        <p:txBody>
          <a:bodyPr wrap="none" rtlCol="0">
            <a:spAutoFit/>
          </a:bodyPr>
          <a:lstStyle/>
          <a:p>
            <a:r>
              <a:rPr lang="en-US" dirty="0" err="1" smtClean="0"/>
              <a:t>Physicalliteracy.ca</a:t>
            </a:r>
            <a:r>
              <a:rPr lang="en-US" dirty="0" smtClean="0"/>
              <a:t> </a:t>
            </a:r>
            <a:endParaRPr lang="en-US" dirty="0"/>
          </a:p>
        </p:txBody>
      </p:sp>
      <p:pic>
        <p:nvPicPr>
          <p:cNvPr id="6" name="Picture 5"/>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5645343" y="33528"/>
            <a:ext cx="3234267" cy="1617134"/>
          </a:xfrm>
          <a:prstGeom prst="rect">
            <a:avLst/>
          </a:prstGeom>
        </p:spPr>
      </p:pic>
      <p:sp>
        <p:nvSpPr>
          <p:cNvPr id="2" name="TextBox 1"/>
          <p:cNvSpPr txBox="1"/>
          <p:nvPr/>
        </p:nvSpPr>
        <p:spPr>
          <a:xfrm>
            <a:off x="193268" y="787877"/>
            <a:ext cx="2952852" cy="707886"/>
          </a:xfrm>
          <a:prstGeom prst="rect">
            <a:avLst/>
          </a:prstGeom>
          <a:noFill/>
        </p:spPr>
        <p:txBody>
          <a:bodyPr wrap="none" rtlCol="0">
            <a:spAutoFit/>
          </a:bodyPr>
          <a:lstStyle/>
          <a:p>
            <a:r>
              <a:rPr lang="en-US" sz="4000" dirty="0" smtClean="0">
                <a:solidFill>
                  <a:schemeClr val="accent1">
                    <a:lumMod val="60000"/>
                    <a:lumOff val="40000"/>
                  </a:schemeClr>
                </a:solidFill>
              </a:rPr>
              <a:t>Instruments</a:t>
            </a:r>
            <a:r>
              <a:rPr lang="en-US" dirty="0" smtClean="0"/>
              <a:t>  </a:t>
            </a:r>
            <a:endParaRPr lang="en-US" dirty="0"/>
          </a:p>
        </p:txBody>
      </p:sp>
    </p:spTree>
    <p:extLst>
      <p:ext uri="{BB962C8B-B14F-4D97-AF65-F5344CB8AC3E}">
        <p14:creationId xmlns:p14="http://schemas.microsoft.com/office/powerpoint/2010/main" val="1599698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796629" y="1575218"/>
            <a:ext cx="2320347" cy="369332"/>
          </a:xfrm>
          <a:prstGeom prst="rect">
            <a:avLst/>
          </a:prstGeom>
          <a:noFill/>
        </p:spPr>
        <p:txBody>
          <a:bodyPr wrap="square" rtlCol="0">
            <a:spAutoFit/>
          </a:bodyPr>
          <a:lstStyle/>
          <a:p>
            <a:r>
              <a:rPr lang="fr-FR" dirty="0" smtClean="0"/>
              <a:t>The </a:t>
            </a:r>
            <a:r>
              <a:rPr lang="fr-FR" dirty="0" err="1" smtClean="0"/>
              <a:t>School</a:t>
            </a:r>
            <a:endParaRPr lang="fr-FR" dirty="0"/>
          </a:p>
        </p:txBody>
      </p:sp>
    </p:spTree>
    <p:extLst>
      <p:ext uri="{BB962C8B-B14F-4D97-AF65-F5344CB8AC3E}">
        <p14:creationId xmlns:p14="http://schemas.microsoft.com/office/powerpoint/2010/main" val="293653330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en-US" dirty="0" smtClean="0"/>
              <a:t>The Physical Literacy Lens </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PL Assessment  is more than just physical; PL Assessment includes </a:t>
            </a:r>
          </a:p>
          <a:p>
            <a:pPr lvl="1"/>
            <a:r>
              <a:rPr lang="en-US" b="1" dirty="0" smtClean="0"/>
              <a:t>Physical </a:t>
            </a:r>
          </a:p>
          <a:p>
            <a:pPr lvl="2"/>
            <a:r>
              <a:rPr lang="en-US" dirty="0" smtClean="0"/>
              <a:t>Environments</a:t>
            </a:r>
          </a:p>
          <a:p>
            <a:pPr lvl="2"/>
            <a:r>
              <a:rPr lang="en-US" dirty="0" smtClean="0"/>
              <a:t>Diversity </a:t>
            </a:r>
          </a:p>
          <a:p>
            <a:pPr lvl="2"/>
            <a:r>
              <a:rPr lang="en-US" dirty="0" smtClean="0"/>
              <a:t>Competence </a:t>
            </a:r>
          </a:p>
          <a:p>
            <a:pPr lvl="1"/>
            <a:r>
              <a:rPr lang="en-US" b="1" dirty="0" smtClean="0"/>
              <a:t>Psychological</a:t>
            </a:r>
          </a:p>
          <a:p>
            <a:pPr lvl="2"/>
            <a:r>
              <a:rPr lang="en-US" dirty="0" smtClean="0"/>
              <a:t>Cognitive </a:t>
            </a:r>
          </a:p>
          <a:p>
            <a:pPr lvl="2"/>
            <a:r>
              <a:rPr lang="en-US" dirty="0" smtClean="0"/>
              <a:t>Self-efficacy</a:t>
            </a:r>
          </a:p>
          <a:p>
            <a:pPr lvl="2"/>
            <a:r>
              <a:rPr lang="en-US" dirty="0" smtClean="0"/>
              <a:t>Worry</a:t>
            </a:r>
          </a:p>
          <a:p>
            <a:pPr lvl="2"/>
            <a:r>
              <a:rPr lang="en-US" dirty="0" smtClean="0"/>
              <a:t>Confidence</a:t>
            </a:r>
          </a:p>
          <a:p>
            <a:pPr lvl="2"/>
            <a:r>
              <a:rPr lang="en-US" dirty="0" err="1" smtClean="0"/>
              <a:t>etc</a:t>
            </a:r>
            <a:endParaRPr lang="en-US" dirty="0" smtClean="0"/>
          </a:p>
          <a:p>
            <a:pPr lvl="1"/>
            <a:r>
              <a:rPr lang="en-US" b="1" dirty="0" smtClean="0"/>
              <a:t>Social </a:t>
            </a:r>
          </a:p>
          <a:p>
            <a:pPr lvl="2"/>
            <a:r>
              <a:rPr lang="en-US" dirty="0" smtClean="0"/>
              <a:t>Participation </a:t>
            </a:r>
          </a:p>
          <a:p>
            <a:pPr lvl="1"/>
            <a:endParaRPr lang="en-US" dirty="0" smtClean="0"/>
          </a:p>
          <a:p>
            <a:pPr lvl="1"/>
            <a:endParaRPr lang="en-US" dirty="0" smtClean="0"/>
          </a:p>
          <a:p>
            <a:endParaRPr lang="en-US" dirty="0"/>
          </a:p>
        </p:txBody>
      </p:sp>
      <p:sp>
        <p:nvSpPr>
          <p:cNvPr id="5" name="Content Placeholder 4"/>
          <p:cNvSpPr>
            <a:spLocks noGrp="1"/>
          </p:cNvSpPr>
          <p:nvPr>
            <p:ph sz="half" idx="2"/>
          </p:nvPr>
        </p:nvSpPr>
        <p:spPr/>
        <p:txBody>
          <a:bodyPr>
            <a:normAutofit fontScale="85000" lnSpcReduction="20000"/>
          </a:bodyPr>
          <a:lstStyle/>
          <a:p>
            <a:r>
              <a:rPr lang="en-US" dirty="0" smtClean="0"/>
              <a:t>Objective Assessment</a:t>
            </a:r>
          </a:p>
          <a:p>
            <a:pPr lvl="1"/>
            <a:r>
              <a:rPr lang="en-US" dirty="0" smtClean="0"/>
              <a:t>Motor Competence </a:t>
            </a:r>
          </a:p>
          <a:p>
            <a:pPr lvl="1"/>
            <a:r>
              <a:rPr lang="en-US" dirty="0" smtClean="0"/>
              <a:t>Confidence </a:t>
            </a:r>
          </a:p>
          <a:p>
            <a:pPr lvl="1"/>
            <a:r>
              <a:rPr lang="en-US" dirty="0" smtClean="0"/>
              <a:t>Comprehension of terms </a:t>
            </a:r>
          </a:p>
          <a:p>
            <a:pPr lvl="1"/>
            <a:r>
              <a:rPr lang="en-US" dirty="0" smtClean="0"/>
              <a:t>Quantity of Acquired Movement Vocabulary </a:t>
            </a:r>
          </a:p>
          <a:p>
            <a:r>
              <a:rPr lang="en-US" dirty="0" smtClean="0"/>
              <a:t>Perceptions </a:t>
            </a:r>
          </a:p>
          <a:p>
            <a:pPr lvl="1"/>
            <a:r>
              <a:rPr lang="en-US" dirty="0" smtClean="0"/>
              <a:t>Self </a:t>
            </a:r>
          </a:p>
          <a:p>
            <a:pPr lvl="1"/>
            <a:r>
              <a:rPr lang="en-US" dirty="0" smtClean="0"/>
              <a:t>Parent</a:t>
            </a:r>
          </a:p>
          <a:p>
            <a:pPr lvl="1"/>
            <a:r>
              <a:rPr lang="en-US" dirty="0" smtClean="0"/>
              <a:t>PE/Coach/instructor</a:t>
            </a:r>
          </a:p>
          <a:p>
            <a:r>
              <a:rPr lang="en-US" dirty="0" smtClean="0"/>
              <a:t>Participation </a:t>
            </a:r>
          </a:p>
          <a:p>
            <a:pPr lvl="1"/>
            <a:r>
              <a:rPr lang="en-US" dirty="0" smtClean="0"/>
              <a:t>Type </a:t>
            </a:r>
          </a:p>
          <a:p>
            <a:pPr lvl="1"/>
            <a:r>
              <a:rPr lang="en-US" dirty="0" smtClean="0"/>
              <a:t>Environment </a:t>
            </a:r>
          </a:p>
        </p:txBody>
      </p:sp>
    </p:spTree>
    <p:extLst>
      <p:ext uri="{BB962C8B-B14F-4D97-AF65-F5344CB8AC3E}">
        <p14:creationId xmlns:p14="http://schemas.microsoft.com/office/powerpoint/2010/main" val="16027538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Motor Competence </a:t>
            </a:r>
            <a:endParaRPr lang="en-US" dirty="0"/>
          </a:p>
        </p:txBody>
      </p:sp>
      <p:pic>
        <p:nvPicPr>
          <p:cNvPr id="4" name="Picture 3" descr="competen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032" y="1499299"/>
            <a:ext cx="7796768" cy="4958082"/>
          </a:xfrm>
          <a:prstGeom prst="rect">
            <a:avLst/>
          </a:prstGeom>
        </p:spPr>
      </p:pic>
      <p:sp>
        <p:nvSpPr>
          <p:cNvPr id="7" name="Rectangle 6"/>
          <p:cNvSpPr/>
          <p:nvPr/>
        </p:nvSpPr>
        <p:spPr>
          <a:xfrm>
            <a:off x="2103321" y="1659022"/>
            <a:ext cx="366807"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8" name="Rectangle 7"/>
          <p:cNvSpPr/>
          <p:nvPr/>
        </p:nvSpPr>
        <p:spPr>
          <a:xfrm>
            <a:off x="2884807" y="1627027"/>
            <a:ext cx="366807"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9" name="Rectangle 8"/>
          <p:cNvSpPr/>
          <p:nvPr/>
        </p:nvSpPr>
        <p:spPr>
          <a:xfrm>
            <a:off x="3666293" y="1646418"/>
            <a:ext cx="366807"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10" name="Rectangle 9"/>
          <p:cNvSpPr/>
          <p:nvPr/>
        </p:nvSpPr>
        <p:spPr>
          <a:xfrm>
            <a:off x="4447779" y="1658655"/>
            <a:ext cx="366807"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11" name="Rectangle 10"/>
          <p:cNvSpPr/>
          <p:nvPr/>
        </p:nvSpPr>
        <p:spPr>
          <a:xfrm>
            <a:off x="6689219" y="1659022"/>
            <a:ext cx="366807"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Tree>
    <p:extLst>
      <p:ext uri="{BB962C8B-B14F-4D97-AF65-F5344CB8AC3E}">
        <p14:creationId xmlns:p14="http://schemas.microsoft.com/office/powerpoint/2010/main" val="350800421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Gender Gap </a:t>
            </a:r>
            <a:endParaRPr lang="en-US" dirty="0"/>
          </a:p>
        </p:txBody>
      </p:sp>
      <p:pic>
        <p:nvPicPr>
          <p:cNvPr id="4" name="Picture 3" descr="ga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24" y="1104899"/>
            <a:ext cx="8154377" cy="5426313"/>
          </a:xfrm>
          <a:prstGeom prst="rect">
            <a:avLst/>
          </a:prstGeom>
        </p:spPr>
      </p:pic>
      <p:sp>
        <p:nvSpPr>
          <p:cNvPr id="7" name="Rectangle 6"/>
          <p:cNvSpPr/>
          <p:nvPr/>
        </p:nvSpPr>
        <p:spPr>
          <a:xfrm>
            <a:off x="4219908" y="1268030"/>
            <a:ext cx="366807"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8" name="Rectangle 7"/>
          <p:cNvSpPr/>
          <p:nvPr/>
        </p:nvSpPr>
        <p:spPr>
          <a:xfrm>
            <a:off x="4965785" y="1268030"/>
            <a:ext cx="366807"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9" name="Rectangle 8"/>
          <p:cNvSpPr/>
          <p:nvPr/>
        </p:nvSpPr>
        <p:spPr>
          <a:xfrm>
            <a:off x="2779885" y="1289690"/>
            <a:ext cx="366807"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10" name="Rectangle 9"/>
          <p:cNvSpPr/>
          <p:nvPr/>
        </p:nvSpPr>
        <p:spPr>
          <a:xfrm>
            <a:off x="3335849" y="6346546"/>
            <a:ext cx="1327444" cy="369332"/>
          </a:xfrm>
          <a:prstGeom prst="rect">
            <a:avLst/>
          </a:prstGeom>
        </p:spPr>
        <p:txBody>
          <a:bodyPr wrap="none">
            <a:spAutoFit/>
          </a:bodyPr>
          <a:lstStyle/>
          <a:p>
            <a:r>
              <a:rPr lang="en-US" b="0" i="0" dirty="0" smtClean="0">
                <a:latin typeface="Zapf Dingbats"/>
                <a:ea typeface="Zapf Dingbats"/>
                <a:cs typeface="Zapf Dingbats"/>
              </a:rPr>
              <a:t>✪ </a:t>
            </a:r>
            <a:r>
              <a:rPr lang="en-US" b="0" i="0" dirty="0" smtClean="0">
                <a:latin typeface="+mj-lt"/>
                <a:ea typeface="Zapf Dingbats"/>
                <a:cs typeface="Zapf Dingbats"/>
              </a:rPr>
              <a:t>- skipping</a:t>
            </a:r>
            <a:endParaRPr lang="en-US" dirty="0"/>
          </a:p>
        </p:txBody>
      </p:sp>
    </p:spTree>
    <p:extLst>
      <p:ext uri="{BB962C8B-B14F-4D97-AF65-F5344CB8AC3E}">
        <p14:creationId xmlns:p14="http://schemas.microsoft.com/office/powerpoint/2010/main" val="9624043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en-US" dirty="0" smtClean="0"/>
              <a:t>Findings/Play Self &amp; Coach</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Children in circus (Self reported)</a:t>
            </a:r>
          </a:p>
          <a:p>
            <a:pPr lvl="1"/>
            <a:r>
              <a:rPr lang="en-US" dirty="0" smtClean="0"/>
              <a:t>Feel they are talented! </a:t>
            </a:r>
          </a:p>
          <a:p>
            <a:pPr lvl="1"/>
            <a:r>
              <a:rPr lang="en-US" dirty="0" smtClean="0"/>
              <a:t>Are more eager and motivated to participate, especially females.</a:t>
            </a:r>
          </a:p>
          <a:p>
            <a:pPr lvl="1"/>
            <a:r>
              <a:rPr lang="en-US" dirty="0" smtClean="0"/>
              <a:t>Accept the importance of learning new movements</a:t>
            </a:r>
          </a:p>
          <a:p>
            <a:pPr lvl="1"/>
            <a:r>
              <a:rPr lang="en-US" dirty="0" smtClean="0"/>
              <a:t>Feel they comprehend movement terminology.  </a:t>
            </a:r>
          </a:p>
          <a:p>
            <a:r>
              <a:rPr lang="en-US" dirty="0" smtClean="0"/>
              <a:t>Coaches/teachers see children in circus as having higher </a:t>
            </a:r>
          </a:p>
          <a:p>
            <a:pPr lvl="1"/>
            <a:r>
              <a:rPr lang="en-US" dirty="0" smtClean="0"/>
              <a:t>Confidence, motivation, comprehension, and diverse movements </a:t>
            </a:r>
          </a:p>
          <a:p>
            <a:pPr lvl="1"/>
            <a:endParaRPr lang="en-US" dirty="0"/>
          </a:p>
          <a:p>
            <a:pPr lvl="1"/>
            <a:endParaRPr lang="en-US" dirty="0" smtClean="0"/>
          </a:p>
          <a:p>
            <a:pPr lvl="1"/>
            <a:endParaRPr lang="en-US" dirty="0"/>
          </a:p>
        </p:txBody>
      </p:sp>
    </p:spTree>
    <p:extLst>
      <p:ext uri="{BB962C8B-B14F-4D97-AF65-F5344CB8AC3E}">
        <p14:creationId xmlns:p14="http://schemas.microsoft.com/office/powerpoint/2010/main" val="6909788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General_25,4x19,05.jpg"/>
          <p:cNvPicPr>
            <a:picLocks noChangeAspect="1"/>
          </p:cNvPicPr>
          <p:nvPr/>
        </p:nvPicPr>
        <p:blipFill>
          <a:blip r:embed="rId2"/>
          <a:stretch>
            <a:fillRect/>
          </a:stretch>
        </p:blipFill>
        <p:spPr>
          <a:xfrm>
            <a:off x="21167" y="0"/>
            <a:ext cx="9144000" cy="6858000"/>
          </a:xfrm>
          <a:prstGeom prst="rect">
            <a:avLst/>
          </a:prstGeom>
        </p:spPr>
      </p:pic>
      <p:sp>
        <p:nvSpPr>
          <p:cNvPr id="3" name="ZoneTexte 2"/>
          <p:cNvSpPr txBox="1"/>
          <p:nvPr/>
        </p:nvSpPr>
        <p:spPr>
          <a:xfrm>
            <a:off x="899592" y="4725144"/>
            <a:ext cx="7272808" cy="646331"/>
          </a:xfrm>
          <a:prstGeom prst="rect">
            <a:avLst/>
          </a:prstGeom>
          <a:noFill/>
        </p:spPr>
        <p:txBody>
          <a:bodyPr wrap="square" rtlCol="0">
            <a:spAutoFit/>
          </a:bodyPr>
          <a:lstStyle/>
          <a:p>
            <a:pPr algn="ctr"/>
            <a:r>
              <a:rPr lang="fr-FR" sz="3600" dirty="0" err="1" smtClean="0">
                <a:solidFill>
                  <a:schemeClr val="bg1"/>
                </a:solidFill>
              </a:rPr>
              <a:t>Circus</a:t>
            </a:r>
            <a:r>
              <a:rPr lang="fr-FR" sz="3600" dirty="0" smtClean="0">
                <a:solidFill>
                  <a:schemeClr val="bg1"/>
                </a:solidFill>
              </a:rPr>
              <a:t> and </a:t>
            </a:r>
            <a:r>
              <a:rPr lang="fr-FR" sz="3600" dirty="0" err="1" smtClean="0">
                <a:solidFill>
                  <a:schemeClr val="bg1"/>
                </a:solidFill>
              </a:rPr>
              <a:t>Physical</a:t>
            </a:r>
            <a:r>
              <a:rPr lang="fr-FR" sz="3600" dirty="0" smtClean="0">
                <a:solidFill>
                  <a:schemeClr val="bg1"/>
                </a:solidFill>
              </a:rPr>
              <a:t> </a:t>
            </a:r>
            <a:r>
              <a:rPr lang="fr-FR" sz="3600" dirty="0" err="1" smtClean="0">
                <a:solidFill>
                  <a:schemeClr val="bg1"/>
                </a:solidFill>
              </a:rPr>
              <a:t>literacy</a:t>
            </a:r>
            <a:endParaRPr lang="fr-FR" sz="3600" dirty="0">
              <a:solidFill>
                <a:schemeClr val="bg1"/>
              </a:solidFill>
            </a:endParaRPr>
          </a:p>
        </p:txBody>
      </p:sp>
      <p:sp>
        <p:nvSpPr>
          <p:cNvPr id="4" name="ZoneTexte 3"/>
          <p:cNvSpPr txBox="1"/>
          <p:nvPr/>
        </p:nvSpPr>
        <p:spPr>
          <a:xfrm>
            <a:off x="2674506" y="830348"/>
            <a:ext cx="3956802" cy="584776"/>
          </a:xfrm>
          <a:prstGeom prst="rect">
            <a:avLst/>
          </a:prstGeom>
          <a:noFill/>
        </p:spPr>
        <p:txBody>
          <a:bodyPr wrap="square" rtlCol="0">
            <a:spAutoFit/>
          </a:bodyPr>
          <a:lstStyle/>
          <a:p>
            <a:pPr algn="ctr"/>
            <a:r>
              <a:rPr lang="fr-FR" sz="3200" dirty="0" smtClean="0">
                <a:solidFill>
                  <a:srgbClr val="FFFFFF"/>
                </a:solidFill>
              </a:rPr>
              <a:t>PART 2</a:t>
            </a:r>
            <a:endParaRPr lang="fr-FR" sz="3200" dirty="0">
              <a:solidFill>
                <a:srgbClr val="FFFFFF"/>
              </a:solidFill>
            </a:endParaRPr>
          </a:p>
        </p:txBody>
      </p:sp>
    </p:spTree>
    <p:extLst>
      <p:ext uri="{BB962C8B-B14F-4D97-AF65-F5344CB8AC3E}">
        <p14:creationId xmlns:p14="http://schemas.microsoft.com/office/powerpoint/2010/main" val="71432768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fonds_25,4x19,05#4craie.jpg"/>
          <p:cNvPicPr>
            <a:picLocks noChangeAspect="1"/>
          </p:cNvPicPr>
          <p:nvPr/>
        </p:nvPicPr>
        <p:blipFill>
          <a:blip r:embed="rId2"/>
          <a:stretch>
            <a:fillRect/>
          </a:stretch>
        </p:blipFill>
        <p:spPr>
          <a:xfrm>
            <a:off x="0" y="0"/>
            <a:ext cx="9144000" cy="6858000"/>
          </a:xfrm>
          <a:prstGeom prst="rect">
            <a:avLst/>
          </a:prstGeom>
        </p:spPr>
      </p:pic>
      <p:sp>
        <p:nvSpPr>
          <p:cNvPr id="2" name="Titre 1"/>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normAutofit fontScale="90000"/>
          </a:bodyPr>
          <a:lstStyle/>
          <a:p>
            <a:r>
              <a:rPr lang="fr-FR" dirty="0" err="1" smtClean="0"/>
              <a:t>Preparing</a:t>
            </a:r>
            <a:r>
              <a:rPr lang="fr-FR" dirty="0" smtClean="0"/>
              <a:t> for a </a:t>
            </a:r>
            <a:r>
              <a:rPr lang="fr-FR" dirty="0" err="1" smtClean="0"/>
              <a:t>physically</a:t>
            </a:r>
            <a:r>
              <a:rPr lang="fr-FR" dirty="0" smtClean="0"/>
              <a:t> active life</a:t>
            </a:r>
            <a:br>
              <a:rPr lang="fr-FR" dirty="0" smtClean="0"/>
            </a:br>
            <a:r>
              <a:rPr lang="fr-FR" sz="3600" dirty="0" smtClean="0"/>
              <a:t>sports/performance arts/vocation</a:t>
            </a:r>
            <a:endParaRPr lang="fr-FR" sz="3600" dirty="0"/>
          </a:p>
        </p:txBody>
      </p:sp>
      <p:sp>
        <p:nvSpPr>
          <p:cNvPr id="3" name="Espace réservé du contenu 2"/>
          <p:cNvSpPr>
            <a:spLocks noGrp="1"/>
          </p:cNvSpPr>
          <p:nvPr>
            <p:ph idx="1"/>
          </p:nvPr>
        </p:nvSpPr>
        <p:spPr>
          <a:xfrm>
            <a:off x="457200" y="2367915"/>
            <a:ext cx="8229600" cy="3577262"/>
          </a:xfrm>
        </p:spPr>
        <p:txBody>
          <a:bodyPr>
            <a:normAutofit fontScale="62500" lnSpcReduction="20000"/>
          </a:bodyPr>
          <a:lstStyle/>
          <a:p>
            <a:r>
              <a:rPr lang="fr-FR" dirty="0" err="1">
                <a:solidFill>
                  <a:srgbClr val="FFFFFF"/>
                </a:solidFill>
              </a:rPr>
              <a:t>Demonstrate</a:t>
            </a:r>
            <a:r>
              <a:rPr lang="fr-FR" dirty="0">
                <a:solidFill>
                  <a:srgbClr val="FFFFFF"/>
                </a:solidFill>
              </a:rPr>
              <a:t> a </a:t>
            </a:r>
            <a:r>
              <a:rPr lang="fr-FR" dirty="0" err="1">
                <a:solidFill>
                  <a:srgbClr val="FFFFFF"/>
                </a:solidFill>
              </a:rPr>
              <a:t>wide</a:t>
            </a:r>
            <a:r>
              <a:rPr lang="fr-FR" dirty="0">
                <a:solidFill>
                  <a:srgbClr val="FFFFFF"/>
                </a:solidFill>
              </a:rPr>
              <a:t> </a:t>
            </a:r>
            <a:r>
              <a:rPr lang="fr-FR" dirty="0" err="1">
                <a:solidFill>
                  <a:srgbClr val="FFFFFF"/>
                </a:solidFill>
              </a:rPr>
              <a:t>variety</a:t>
            </a:r>
            <a:r>
              <a:rPr lang="fr-FR" dirty="0">
                <a:solidFill>
                  <a:srgbClr val="FFFFFF"/>
                </a:solidFill>
              </a:rPr>
              <a:t> of basic </a:t>
            </a:r>
            <a:r>
              <a:rPr lang="fr-FR" dirty="0" err="1">
                <a:solidFill>
                  <a:srgbClr val="FFFFFF"/>
                </a:solidFill>
              </a:rPr>
              <a:t>human</a:t>
            </a:r>
            <a:r>
              <a:rPr lang="fr-FR" dirty="0">
                <a:solidFill>
                  <a:srgbClr val="FFFFFF"/>
                </a:solidFill>
              </a:rPr>
              <a:t> </a:t>
            </a:r>
            <a:r>
              <a:rPr lang="fr-FR" dirty="0" err="1">
                <a:solidFill>
                  <a:srgbClr val="FFFFFF"/>
                </a:solidFill>
              </a:rPr>
              <a:t>movements</a:t>
            </a:r>
            <a:r>
              <a:rPr lang="fr-FR" dirty="0">
                <a:solidFill>
                  <a:srgbClr val="FFFFFF"/>
                </a:solidFill>
              </a:rPr>
              <a:t>, </a:t>
            </a:r>
            <a:r>
              <a:rPr lang="fr-FR" dirty="0" err="1">
                <a:solidFill>
                  <a:srgbClr val="FFFFFF"/>
                </a:solidFill>
              </a:rPr>
              <a:t>fundamental</a:t>
            </a:r>
            <a:r>
              <a:rPr lang="fr-FR" dirty="0">
                <a:solidFill>
                  <a:srgbClr val="FFFFFF"/>
                </a:solidFill>
              </a:rPr>
              <a:t> </a:t>
            </a:r>
            <a:r>
              <a:rPr lang="fr-FR" dirty="0" err="1">
                <a:solidFill>
                  <a:srgbClr val="FFFFFF"/>
                </a:solidFill>
              </a:rPr>
              <a:t>movement</a:t>
            </a:r>
            <a:r>
              <a:rPr lang="fr-FR" dirty="0">
                <a:solidFill>
                  <a:srgbClr val="FFFFFF"/>
                </a:solidFill>
              </a:rPr>
              <a:t> </a:t>
            </a:r>
            <a:r>
              <a:rPr lang="fr-FR" dirty="0" err="1">
                <a:solidFill>
                  <a:srgbClr val="FFFFFF"/>
                </a:solidFill>
              </a:rPr>
              <a:t>skills</a:t>
            </a:r>
            <a:r>
              <a:rPr lang="fr-FR" dirty="0">
                <a:solidFill>
                  <a:srgbClr val="FFFFFF"/>
                </a:solidFill>
              </a:rPr>
              <a:t> and </a:t>
            </a:r>
            <a:r>
              <a:rPr lang="fr-FR" dirty="0" err="1">
                <a:solidFill>
                  <a:srgbClr val="FFFFFF"/>
                </a:solidFill>
              </a:rPr>
              <a:t>fundamental</a:t>
            </a:r>
            <a:r>
              <a:rPr lang="fr-FR" dirty="0">
                <a:solidFill>
                  <a:srgbClr val="FFFFFF"/>
                </a:solidFill>
              </a:rPr>
              <a:t> sports </a:t>
            </a:r>
            <a:r>
              <a:rPr lang="fr-FR" dirty="0" err="1">
                <a:solidFill>
                  <a:srgbClr val="FFFFFF"/>
                </a:solidFill>
              </a:rPr>
              <a:t>skills</a:t>
            </a:r>
            <a:r>
              <a:rPr lang="fr-FR" dirty="0" smtClean="0">
                <a:solidFill>
                  <a:srgbClr val="FFFFFF"/>
                </a:solidFill>
              </a:rPr>
              <a:t>.</a:t>
            </a:r>
          </a:p>
          <a:p>
            <a:endParaRPr lang="fr-FR" dirty="0">
              <a:solidFill>
                <a:srgbClr val="FFFFFF"/>
              </a:solidFill>
            </a:endParaRPr>
          </a:p>
          <a:p>
            <a:pPr lvl="1"/>
            <a:r>
              <a:rPr lang="fr-FR" dirty="0" smtClean="0">
                <a:solidFill>
                  <a:srgbClr val="FFFFFF"/>
                </a:solidFill>
              </a:rPr>
              <a:t> In </a:t>
            </a:r>
            <a:r>
              <a:rPr lang="fr-FR" dirty="0" err="1">
                <a:solidFill>
                  <a:srgbClr val="FFFFFF"/>
                </a:solidFill>
              </a:rPr>
              <a:t>different</a:t>
            </a:r>
            <a:r>
              <a:rPr lang="fr-FR" dirty="0">
                <a:solidFill>
                  <a:srgbClr val="FFFFFF"/>
                </a:solidFill>
              </a:rPr>
              <a:t> </a:t>
            </a:r>
            <a:r>
              <a:rPr lang="fr-FR" dirty="0" err="1">
                <a:solidFill>
                  <a:srgbClr val="FFFFFF"/>
                </a:solidFill>
              </a:rPr>
              <a:t>physical</a:t>
            </a:r>
            <a:r>
              <a:rPr lang="fr-FR" dirty="0">
                <a:solidFill>
                  <a:srgbClr val="FFFFFF"/>
                </a:solidFill>
              </a:rPr>
              <a:t> </a:t>
            </a:r>
            <a:r>
              <a:rPr lang="fr-FR" dirty="0" err="1">
                <a:solidFill>
                  <a:srgbClr val="FFFFFF"/>
                </a:solidFill>
              </a:rPr>
              <a:t>environments</a:t>
            </a:r>
            <a:r>
              <a:rPr lang="fr-FR" dirty="0">
                <a:solidFill>
                  <a:srgbClr val="FFFFFF"/>
                </a:solidFill>
              </a:rPr>
              <a:t> (on the </a:t>
            </a:r>
            <a:r>
              <a:rPr lang="fr-FR" dirty="0" err="1">
                <a:solidFill>
                  <a:srgbClr val="FFFFFF"/>
                </a:solidFill>
              </a:rPr>
              <a:t>ground</a:t>
            </a:r>
            <a:r>
              <a:rPr lang="fr-FR" dirty="0">
                <a:solidFill>
                  <a:srgbClr val="FFFFFF"/>
                </a:solidFill>
              </a:rPr>
              <a:t>, </a:t>
            </a:r>
            <a:r>
              <a:rPr lang="fr-FR" dirty="0" err="1">
                <a:solidFill>
                  <a:srgbClr val="FFFFFF"/>
                </a:solidFill>
              </a:rPr>
              <a:t>both</a:t>
            </a:r>
            <a:r>
              <a:rPr lang="fr-FR" dirty="0">
                <a:solidFill>
                  <a:srgbClr val="FFFFFF"/>
                </a:solidFill>
              </a:rPr>
              <a:t> indoor and </a:t>
            </a:r>
            <a:r>
              <a:rPr lang="fr-FR" dirty="0" err="1">
                <a:solidFill>
                  <a:srgbClr val="FFFFFF"/>
                </a:solidFill>
              </a:rPr>
              <a:t>outdoor</a:t>
            </a:r>
            <a:r>
              <a:rPr lang="fr-FR" dirty="0">
                <a:solidFill>
                  <a:srgbClr val="FFFFFF"/>
                </a:solidFill>
              </a:rPr>
              <a:t>; in the air; in and on water; on </a:t>
            </a:r>
            <a:r>
              <a:rPr lang="fr-FR" dirty="0" err="1">
                <a:solidFill>
                  <a:srgbClr val="FFFFFF"/>
                </a:solidFill>
              </a:rPr>
              <a:t>snow</a:t>
            </a:r>
            <a:r>
              <a:rPr lang="fr-FR" dirty="0">
                <a:solidFill>
                  <a:srgbClr val="FFFFFF"/>
                </a:solidFill>
              </a:rPr>
              <a:t> and </a:t>
            </a:r>
            <a:r>
              <a:rPr lang="fr-FR" dirty="0" err="1">
                <a:solidFill>
                  <a:srgbClr val="FFFFFF"/>
                </a:solidFill>
              </a:rPr>
              <a:t>ice</a:t>
            </a:r>
            <a:r>
              <a:rPr lang="fr-FR" dirty="0">
                <a:solidFill>
                  <a:srgbClr val="FFFFFF"/>
                </a:solidFill>
              </a:rPr>
              <a:t>)</a:t>
            </a:r>
            <a:r>
              <a:rPr lang="fr-FR" dirty="0" smtClean="0">
                <a:solidFill>
                  <a:srgbClr val="FFFFFF"/>
                </a:solidFill>
              </a:rPr>
              <a:t>.</a:t>
            </a:r>
          </a:p>
          <a:p>
            <a:endParaRPr lang="fr-FR" dirty="0">
              <a:solidFill>
                <a:srgbClr val="FFFFFF"/>
              </a:solidFill>
            </a:endParaRPr>
          </a:p>
          <a:p>
            <a:r>
              <a:rPr lang="fr-FR" dirty="0" err="1">
                <a:solidFill>
                  <a:srgbClr val="FFFFFF"/>
                </a:solidFill>
              </a:rPr>
              <a:t>Develop</a:t>
            </a:r>
            <a:r>
              <a:rPr lang="fr-FR" dirty="0">
                <a:solidFill>
                  <a:srgbClr val="FFFFFF"/>
                </a:solidFill>
              </a:rPr>
              <a:t> the motivation and </a:t>
            </a:r>
            <a:r>
              <a:rPr lang="fr-FR" dirty="0" err="1">
                <a:solidFill>
                  <a:srgbClr val="FFFFFF"/>
                </a:solidFill>
              </a:rPr>
              <a:t>ability</a:t>
            </a:r>
            <a:r>
              <a:rPr lang="fr-FR" dirty="0">
                <a:solidFill>
                  <a:srgbClr val="FFFFFF"/>
                </a:solidFill>
              </a:rPr>
              <a:t> to </a:t>
            </a:r>
            <a:r>
              <a:rPr lang="fr-FR" dirty="0" err="1">
                <a:solidFill>
                  <a:srgbClr val="FFFFFF"/>
                </a:solidFill>
              </a:rPr>
              <a:t>understand</a:t>
            </a:r>
            <a:r>
              <a:rPr lang="fr-FR" dirty="0">
                <a:solidFill>
                  <a:srgbClr val="FFFFFF"/>
                </a:solidFill>
              </a:rPr>
              <a:t>, </a:t>
            </a:r>
            <a:r>
              <a:rPr lang="fr-FR" dirty="0" err="1">
                <a:solidFill>
                  <a:srgbClr val="FFFFFF"/>
                </a:solidFill>
              </a:rPr>
              <a:t>communicate</a:t>
            </a:r>
            <a:r>
              <a:rPr lang="fr-FR" dirty="0">
                <a:solidFill>
                  <a:srgbClr val="FFFFFF"/>
                </a:solidFill>
              </a:rPr>
              <a:t>, </a:t>
            </a:r>
            <a:r>
              <a:rPr lang="fr-FR" dirty="0" err="1">
                <a:solidFill>
                  <a:srgbClr val="FFFFFF"/>
                </a:solidFill>
              </a:rPr>
              <a:t>apply</a:t>
            </a:r>
            <a:r>
              <a:rPr lang="fr-FR" dirty="0">
                <a:solidFill>
                  <a:srgbClr val="FFFFFF"/>
                </a:solidFill>
              </a:rPr>
              <a:t> and </a:t>
            </a:r>
            <a:r>
              <a:rPr lang="fr-FR" dirty="0" err="1">
                <a:solidFill>
                  <a:srgbClr val="FFFFFF"/>
                </a:solidFill>
              </a:rPr>
              <a:t>analyze</a:t>
            </a:r>
            <a:r>
              <a:rPr lang="fr-FR" dirty="0">
                <a:solidFill>
                  <a:srgbClr val="FFFFFF"/>
                </a:solidFill>
              </a:rPr>
              <a:t> </a:t>
            </a:r>
            <a:r>
              <a:rPr lang="fr-FR" dirty="0" err="1">
                <a:solidFill>
                  <a:srgbClr val="FFFFFF"/>
                </a:solidFill>
              </a:rPr>
              <a:t>different</a:t>
            </a:r>
            <a:r>
              <a:rPr lang="fr-FR" dirty="0">
                <a:solidFill>
                  <a:srgbClr val="FFFFFF"/>
                </a:solidFill>
              </a:rPr>
              <a:t> </a:t>
            </a:r>
            <a:r>
              <a:rPr lang="fr-FR" dirty="0" err="1">
                <a:solidFill>
                  <a:srgbClr val="FFFFFF"/>
                </a:solidFill>
              </a:rPr>
              <a:t>forms</a:t>
            </a:r>
            <a:r>
              <a:rPr lang="fr-FR" dirty="0">
                <a:solidFill>
                  <a:srgbClr val="FFFFFF"/>
                </a:solidFill>
              </a:rPr>
              <a:t> of </a:t>
            </a:r>
            <a:r>
              <a:rPr lang="fr-FR" dirty="0" err="1">
                <a:solidFill>
                  <a:srgbClr val="FFFFFF"/>
                </a:solidFill>
              </a:rPr>
              <a:t>movement</a:t>
            </a:r>
            <a:r>
              <a:rPr lang="fr-FR" dirty="0" smtClean="0">
                <a:solidFill>
                  <a:srgbClr val="FFFFFF"/>
                </a:solidFill>
              </a:rPr>
              <a:t>.</a:t>
            </a:r>
          </a:p>
          <a:p>
            <a:endParaRPr lang="fr-FR" dirty="0">
              <a:solidFill>
                <a:srgbClr val="FFFFFF"/>
              </a:solidFill>
            </a:endParaRPr>
          </a:p>
          <a:p>
            <a:r>
              <a:rPr lang="fr-FR" dirty="0" err="1">
                <a:solidFill>
                  <a:srgbClr val="FFFFFF"/>
                </a:solidFill>
              </a:rPr>
              <a:t>Make</a:t>
            </a:r>
            <a:r>
              <a:rPr lang="fr-FR" dirty="0">
                <a:solidFill>
                  <a:srgbClr val="FFFFFF"/>
                </a:solidFill>
              </a:rPr>
              <a:t> </a:t>
            </a:r>
            <a:r>
              <a:rPr lang="fr-FR" dirty="0" err="1" smtClean="0">
                <a:solidFill>
                  <a:srgbClr val="FFFFFF"/>
                </a:solidFill>
              </a:rPr>
              <a:t>engaging</a:t>
            </a:r>
            <a:r>
              <a:rPr lang="fr-FR" dirty="0" smtClean="0">
                <a:solidFill>
                  <a:srgbClr val="FFFFFF"/>
                </a:solidFill>
              </a:rPr>
              <a:t> </a:t>
            </a:r>
            <a:r>
              <a:rPr lang="fr-FR" dirty="0" err="1" smtClean="0">
                <a:solidFill>
                  <a:srgbClr val="FFFFFF"/>
                </a:solidFill>
              </a:rPr>
              <a:t>choices</a:t>
            </a:r>
            <a:r>
              <a:rPr lang="fr-FR" dirty="0" smtClean="0">
                <a:solidFill>
                  <a:srgbClr val="FFFFFF"/>
                </a:solidFill>
              </a:rPr>
              <a:t>.</a:t>
            </a:r>
          </a:p>
          <a:p>
            <a:endParaRPr lang="fr-FR" sz="1500" dirty="0"/>
          </a:p>
          <a:p>
            <a:endParaRPr lang="fr-FR" sz="1500" dirty="0" smtClean="0"/>
          </a:p>
          <a:p>
            <a:r>
              <a:rPr lang="fr-FR" sz="2500" dirty="0" smtClean="0"/>
              <a:t>h</a:t>
            </a:r>
            <a:endParaRPr lang="fr-FR" sz="2500" dirty="0"/>
          </a:p>
        </p:txBody>
      </p:sp>
      <p:sp>
        <p:nvSpPr>
          <p:cNvPr id="4" name="ZoneTexte 3"/>
          <p:cNvSpPr txBox="1"/>
          <p:nvPr/>
        </p:nvSpPr>
        <p:spPr>
          <a:xfrm>
            <a:off x="818228" y="1746172"/>
            <a:ext cx="6961041" cy="369332"/>
          </a:xfrm>
          <a:prstGeom prst="rect">
            <a:avLst/>
          </a:prstGeom>
          <a:noFill/>
        </p:spPr>
        <p:txBody>
          <a:bodyPr wrap="square" rtlCol="0">
            <a:spAutoFit/>
          </a:bodyPr>
          <a:lstStyle/>
          <a:p>
            <a:r>
              <a:rPr lang="fr-FR" dirty="0" smtClean="0">
                <a:solidFill>
                  <a:schemeClr val="bg1"/>
                </a:solidFill>
              </a:rPr>
              <a:t>WE SHOULD BE ABLE T</a:t>
            </a:r>
            <a:r>
              <a:rPr lang="fr-FR" dirty="0" smtClean="0">
                <a:solidFill>
                  <a:srgbClr val="FFFFFF"/>
                </a:solidFill>
              </a:rPr>
              <a:t>O:</a:t>
            </a:r>
            <a:endParaRPr lang="fr-FR" dirty="0">
              <a:solidFill>
                <a:srgbClr val="FFFFFF"/>
              </a:solidFill>
            </a:endParaRPr>
          </a:p>
        </p:txBody>
      </p:sp>
      <p:sp>
        <p:nvSpPr>
          <p:cNvPr id="6" name="ZoneTexte 5"/>
          <p:cNvSpPr txBox="1"/>
          <p:nvPr/>
        </p:nvSpPr>
        <p:spPr>
          <a:xfrm>
            <a:off x="4042289" y="6093286"/>
            <a:ext cx="3736980" cy="369332"/>
          </a:xfrm>
          <a:prstGeom prst="rect">
            <a:avLst/>
          </a:prstGeom>
          <a:noFill/>
        </p:spPr>
        <p:txBody>
          <a:bodyPr wrap="square" rtlCol="0">
            <a:spAutoFit/>
          </a:bodyPr>
          <a:lstStyle/>
          <a:p>
            <a:r>
              <a:rPr lang="fr-FR" dirty="0" err="1" smtClean="0">
                <a:solidFill>
                  <a:srgbClr val="3366FF"/>
                </a:solidFill>
              </a:rPr>
              <a:t>Adapted</a:t>
            </a:r>
            <a:r>
              <a:rPr lang="fr-FR" dirty="0" smtClean="0">
                <a:solidFill>
                  <a:srgbClr val="3366FF"/>
                </a:solidFill>
              </a:rPr>
              <a:t> </a:t>
            </a:r>
            <a:r>
              <a:rPr lang="fr-FR" dirty="0" err="1" smtClean="0">
                <a:solidFill>
                  <a:srgbClr val="3366FF"/>
                </a:solidFill>
              </a:rPr>
              <a:t>from</a:t>
            </a:r>
            <a:r>
              <a:rPr lang="fr-FR" dirty="0" smtClean="0">
                <a:solidFill>
                  <a:srgbClr val="3366FF"/>
                </a:solidFill>
              </a:rPr>
              <a:t> </a:t>
            </a:r>
            <a:r>
              <a:rPr lang="fr-FR" dirty="0" err="1" smtClean="0">
                <a:solidFill>
                  <a:srgbClr val="3366FF"/>
                </a:solidFill>
              </a:rPr>
              <a:t>canadian</a:t>
            </a:r>
            <a:r>
              <a:rPr lang="fr-FR" dirty="0" smtClean="0">
                <a:solidFill>
                  <a:srgbClr val="3366FF"/>
                </a:solidFill>
              </a:rPr>
              <a:t> sport for life</a:t>
            </a:r>
            <a:endParaRPr lang="fr-FR" dirty="0">
              <a:solidFill>
                <a:srgbClr val="3366FF"/>
              </a:solidFill>
            </a:endParaRPr>
          </a:p>
        </p:txBody>
      </p:sp>
    </p:spTree>
    <p:extLst>
      <p:ext uri="{BB962C8B-B14F-4D97-AF65-F5344CB8AC3E}">
        <p14:creationId xmlns:p14="http://schemas.microsoft.com/office/powerpoint/2010/main" val="7058234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fonds_25,4x19,05#4craie.jpg"/>
          <p:cNvPicPr>
            <a:picLocks noChangeAspect="1"/>
          </p:cNvPicPr>
          <p:nvPr/>
        </p:nvPicPr>
        <p:blipFill>
          <a:blip r:embed="rId2"/>
          <a:stretch>
            <a:fillRect/>
          </a:stretch>
        </p:blipFill>
        <p:spPr>
          <a:xfrm>
            <a:off x="0" y="0"/>
            <a:ext cx="9144000" cy="6858000"/>
          </a:xfrm>
          <a:prstGeom prst="rect">
            <a:avLst/>
          </a:prstGeom>
        </p:spPr>
      </p:pic>
      <p:sp>
        <p:nvSpPr>
          <p:cNvPr id="2" name="Titre 1"/>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normAutofit fontScale="90000"/>
          </a:bodyPr>
          <a:lstStyle/>
          <a:p>
            <a:r>
              <a:rPr lang="fr-FR" dirty="0" err="1" smtClean="0"/>
              <a:t>Preparing</a:t>
            </a:r>
            <a:r>
              <a:rPr lang="fr-FR" dirty="0" smtClean="0"/>
              <a:t> for a </a:t>
            </a:r>
            <a:r>
              <a:rPr lang="fr-FR" dirty="0" err="1" smtClean="0"/>
              <a:t>physically</a:t>
            </a:r>
            <a:r>
              <a:rPr lang="fr-FR" dirty="0" smtClean="0"/>
              <a:t> active life</a:t>
            </a:r>
            <a:br>
              <a:rPr lang="fr-FR" dirty="0" smtClean="0"/>
            </a:br>
            <a:r>
              <a:rPr lang="fr-FR" sz="3600" dirty="0" smtClean="0"/>
              <a:t>sports/performance arts/vocation</a:t>
            </a:r>
            <a:endParaRPr lang="fr-FR" sz="3600" dirty="0"/>
          </a:p>
        </p:txBody>
      </p:sp>
      <p:sp>
        <p:nvSpPr>
          <p:cNvPr id="8" name="ZoneTexte 7"/>
          <p:cNvSpPr txBox="1"/>
          <p:nvPr/>
        </p:nvSpPr>
        <p:spPr>
          <a:xfrm>
            <a:off x="2353931" y="5469349"/>
            <a:ext cx="6997679" cy="461665"/>
          </a:xfrm>
          <a:prstGeom prst="rect">
            <a:avLst/>
          </a:prstGeom>
          <a:noFill/>
        </p:spPr>
        <p:txBody>
          <a:bodyPr wrap="square" rtlCol="0">
            <a:spAutoFit/>
          </a:bodyPr>
          <a:lstStyle/>
          <a:p>
            <a:r>
              <a:rPr lang="fr-FR" sz="2400" dirty="0" err="1" smtClean="0">
                <a:solidFill>
                  <a:schemeClr val="bg1"/>
                </a:solidFill>
              </a:rPr>
              <a:t>True</a:t>
            </a:r>
            <a:r>
              <a:rPr lang="fr-FR" sz="2400" dirty="0" smtClean="0">
                <a:solidFill>
                  <a:schemeClr val="bg1"/>
                </a:solidFill>
              </a:rPr>
              <a:t> for </a:t>
            </a:r>
            <a:r>
              <a:rPr lang="fr-FR" sz="2400" dirty="0" err="1" smtClean="0">
                <a:solidFill>
                  <a:schemeClr val="bg1"/>
                </a:solidFill>
              </a:rPr>
              <a:t>everybody</a:t>
            </a:r>
            <a:r>
              <a:rPr lang="fr-FR" sz="2400" dirty="0" smtClean="0">
                <a:solidFill>
                  <a:schemeClr val="bg1"/>
                </a:solidFill>
              </a:rPr>
              <a:t> AND a must for </a:t>
            </a:r>
            <a:r>
              <a:rPr lang="fr-FR" sz="2400" dirty="0" err="1" smtClean="0">
                <a:solidFill>
                  <a:schemeClr val="bg1"/>
                </a:solidFill>
              </a:rPr>
              <a:t>children</a:t>
            </a:r>
            <a:endParaRPr lang="fr-FR" sz="2400" dirty="0">
              <a:solidFill>
                <a:schemeClr val="bg1"/>
              </a:solidFill>
            </a:endParaRPr>
          </a:p>
        </p:txBody>
      </p:sp>
      <p:sp>
        <p:nvSpPr>
          <p:cNvPr id="9" name="ZoneTexte 8"/>
          <p:cNvSpPr txBox="1"/>
          <p:nvPr/>
        </p:nvSpPr>
        <p:spPr>
          <a:xfrm>
            <a:off x="1953976" y="1822197"/>
            <a:ext cx="5507772" cy="3416320"/>
          </a:xfrm>
          <a:prstGeom prst="rect">
            <a:avLst/>
          </a:prstGeom>
          <a:noFill/>
        </p:spPr>
        <p:txBody>
          <a:bodyPr wrap="square" rtlCol="0">
            <a:spAutoFit/>
          </a:bodyPr>
          <a:lstStyle/>
          <a:p>
            <a:r>
              <a:rPr lang="fr-FR" sz="3200" dirty="0" smtClean="0">
                <a:solidFill>
                  <a:srgbClr val="3366FF"/>
                </a:solidFill>
              </a:rPr>
              <a:t>DOING </a:t>
            </a:r>
            <a:r>
              <a:rPr lang="fr-FR" sz="2400" dirty="0" smtClean="0">
                <a:solidFill>
                  <a:srgbClr val="3366FF"/>
                </a:solidFill>
              </a:rPr>
              <a:t>(time on </a:t>
            </a:r>
            <a:r>
              <a:rPr lang="fr-FR" sz="2400" dirty="0" err="1" smtClean="0">
                <a:solidFill>
                  <a:srgbClr val="3366FF"/>
                </a:solidFill>
              </a:rPr>
              <a:t>task</a:t>
            </a:r>
            <a:r>
              <a:rPr lang="fr-FR" sz="2400" dirty="0" smtClean="0">
                <a:solidFill>
                  <a:srgbClr val="3366FF"/>
                </a:solidFill>
              </a:rPr>
              <a:t>…)</a:t>
            </a:r>
          </a:p>
          <a:p>
            <a:endParaRPr lang="fr-FR" sz="3200" dirty="0">
              <a:solidFill>
                <a:srgbClr val="3366FF"/>
              </a:solidFill>
            </a:endParaRPr>
          </a:p>
          <a:p>
            <a:r>
              <a:rPr lang="fr-FR" sz="3200" dirty="0" smtClean="0">
                <a:solidFill>
                  <a:srgbClr val="3366FF"/>
                </a:solidFill>
              </a:rPr>
              <a:t>USING </a:t>
            </a:r>
            <a:r>
              <a:rPr lang="fr-FR" sz="2400" dirty="0" smtClean="0">
                <a:solidFill>
                  <a:srgbClr val="3366FF"/>
                </a:solidFill>
              </a:rPr>
              <a:t>(…</a:t>
            </a:r>
            <a:r>
              <a:rPr lang="fr-FR" sz="2400" dirty="0" err="1" smtClean="0">
                <a:solidFill>
                  <a:srgbClr val="3366FF"/>
                </a:solidFill>
              </a:rPr>
              <a:t>variability</a:t>
            </a:r>
            <a:r>
              <a:rPr lang="fr-FR" sz="2400" dirty="0" smtClean="0">
                <a:solidFill>
                  <a:srgbClr val="3366FF"/>
                </a:solidFill>
              </a:rPr>
              <a:t>, </a:t>
            </a:r>
            <a:r>
              <a:rPr lang="fr-FR" sz="2400" dirty="0" err="1" smtClean="0">
                <a:solidFill>
                  <a:srgbClr val="3366FF"/>
                </a:solidFill>
              </a:rPr>
              <a:t>equipment</a:t>
            </a:r>
            <a:r>
              <a:rPr lang="fr-FR" sz="2400" dirty="0">
                <a:solidFill>
                  <a:srgbClr val="3366FF"/>
                </a:solidFill>
              </a:rPr>
              <a:t> </a:t>
            </a:r>
            <a:r>
              <a:rPr lang="fr-FR" sz="2400" dirty="0" smtClean="0">
                <a:solidFill>
                  <a:srgbClr val="3366FF"/>
                </a:solidFill>
              </a:rPr>
              <a:t>and </a:t>
            </a:r>
            <a:r>
              <a:rPr lang="fr-FR" sz="2400" dirty="0" err="1" smtClean="0">
                <a:solidFill>
                  <a:srgbClr val="3366FF"/>
                </a:solidFill>
              </a:rPr>
              <a:t>environment</a:t>
            </a:r>
            <a:r>
              <a:rPr lang="fr-FR" sz="2400" dirty="0" smtClean="0">
                <a:solidFill>
                  <a:srgbClr val="3366FF"/>
                </a:solidFill>
              </a:rPr>
              <a:t>…)</a:t>
            </a:r>
          </a:p>
          <a:p>
            <a:endParaRPr lang="fr-FR" sz="3200" dirty="0">
              <a:solidFill>
                <a:srgbClr val="3366FF"/>
              </a:solidFill>
            </a:endParaRPr>
          </a:p>
          <a:p>
            <a:r>
              <a:rPr lang="fr-FR" sz="3200" dirty="0" smtClean="0">
                <a:solidFill>
                  <a:srgbClr val="3366FF"/>
                </a:solidFill>
              </a:rPr>
              <a:t>INTERACTING </a:t>
            </a:r>
            <a:r>
              <a:rPr lang="fr-FR" sz="2400" dirty="0" smtClean="0">
                <a:solidFill>
                  <a:srgbClr val="3366FF"/>
                </a:solidFill>
              </a:rPr>
              <a:t>(…</a:t>
            </a:r>
            <a:r>
              <a:rPr lang="fr-FR" sz="2400" dirty="0" err="1" smtClean="0">
                <a:solidFill>
                  <a:srgbClr val="3366FF"/>
                </a:solidFill>
              </a:rPr>
              <a:t>increasing</a:t>
            </a:r>
            <a:r>
              <a:rPr lang="fr-FR" sz="2400" dirty="0" smtClean="0">
                <a:solidFill>
                  <a:srgbClr val="3366FF"/>
                </a:solidFill>
              </a:rPr>
              <a:t> </a:t>
            </a:r>
            <a:r>
              <a:rPr lang="fr-FR" sz="2400" dirty="0" err="1" smtClean="0">
                <a:solidFill>
                  <a:srgbClr val="3366FF"/>
                </a:solidFill>
              </a:rPr>
              <a:t>ownership</a:t>
            </a:r>
            <a:r>
              <a:rPr lang="fr-FR" sz="2400" dirty="0" smtClean="0">
                <a:solidFill>
                  <a:srgbClr val="3366FF"/>
                </a:solidFill>
              </a:rPr>
              <a:t> and </a:t>
            </a:r>
            <a:r>
              <a:rPr lang="fr-FR" sz="2400" dirty="0" err="1" smtClean="0">
                <a:solidFill>
                  <a:srgbClr val="3366FF"/>
                </a:solidFill>
              </a:rPr>
              <a:t>creativity</a:t>
            </a:r>
            <a:r>
              <a:rPr lang="fr-FR" sz="2400" dirty="0" smtClean="0">
                <a:solidFill>
                  <a:srgbClr val="3366FF"/>
                </a:solidFill>
              </a:rPr>
              <a:t>)</a:t>
            </a:r>
          </a:p>
        </p:txBody>
      </p:sp>
    </p:spTree>
    <p:extLst>
      <p:ext uri="{BB962C8B-B14F-4D97-AF65-F5344CB8AC3E}">
        <p14:creationId xmlns:p14="http://schemas.microsoft.com/office/powerpoint/2010/main" val="33441269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084" y="159367"/>
            <a:ext cx="7583488" cy="1143000"/>
          </a:xfrm>
        </p:spPr>
        <p:style>
          <a:lnRef idx="1">
            <a:schemeClr val="accent2"/>
          </a:lnRef>
          <a:fillRef idx="3">
            <a:schemeClr val="accent2"/>
          </a:fillRef>
          <a:effectRef idx="2">
            <a:schemeClr val="accent2"/>
          </a:effectRef>
          <a:fontRef idx="minor">
            <a:schemeClr val="lt1"/>
          </a:fontRef>
        </p:style>
        <p:txBody>
          <a:bodyPr rtlCol="0">
            <a:normAutofit fontScale="90000"/>
          </a:bodyPr>
          <a:lstStyle/>
          <a:p>
            <a:pPr>
              <a:defRPr/>
            </a:pPr>
            <a:r>
              <a:rPr lang="en-CA" sz="3600" dirty="0"/>
              <a:t>What percentage of people are active enough? </a:t>
            </a:r>
            <a:endParaRPr lang="en-CA" sz="1800" dirty="0" smtClean="0">
              <a:ea typeface="+mj-ea"/>
              <a:cs typeface="+mj-cs"/>
            </a:endParaRPr>
          </a:p>
        </p:txBody>
      </p:sp>
      <p:graphicFrame>
        <p:nvGraphicFramePr>
          <p:cNvPr id="28712" name="Group 40"/>
          <p:cNvGraphicFramePr>
            <a:graphicFrameLocks noGrp="1"/>
          </p:cNvGraphicFramePr>
          <p:nvPr>
            <p:ph idx="1"/>
            <p:extLst>
              <p:ext uri="{D42A27DB-BD31-4B8C-83A1-F6EECF244321}">
                <p14:modId xmlns:p14="http://schemas.microsoft.com/office/powerpoint/2010/main" val="4249747230"/>
              </p:ext>
            </p:extLst>
          </p:nvPr>
        </p:nvGraphicFramePr>
        <p:xfrm>
          <a:off x="539552" y="2471067"/>
          <a:ext cx="5013451" cy="3269257"/>
        </p:xfrm>
        <a:graphic>
          <a:graphicData uri="http://schemas.openxmlformats.org/drawingml/2006/table">
            <a:tbl>
              <a:tblPr/>
              <a:tblGrid>
                <a:gridCol w="1200484"/>
                <a:gridCol w="1669119"/>
                <a:gridCol w="579334"/>
                <a:gridCol w="1564514"/>
              </a:tblGrid>
              <a:tr h="6515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Calibri" charset="0"/>
                          <a:ea typeface="ＭＳ Ｐゴシック" charset="0"/>
                          <a:cs typeface="ＭＳ Ｐゴシック" charset="0"/>
                        </a:rPr>
                        <a:t>Age</a:t>
                      </a:r>
                    </a:p>
                  </a:txBody>
                  <a:tcPr marL="68580" marR="68580" marT="0" marB="0" horzOverflow="overflow">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sz="2400" b="1" i="0" u="none" strike="noStrike" cap="none" normalizeH="0" baseline="0">
                          <a:ln>
                            <a:noFill/>
                          </a:ln>
                          <a:solidFill>
                            <a:schemeClr val="tx1"/>
                          </a:solidFill>
                          <a:effectLst/>
                          <a:latin typeface="Calibri" charset="0"/>
                          <a:ea typeface="ＭＳ Ｐゴシック" charset="0"/>
                          <a:cs typeface="ＭＳ Ｐゴシック" charset="0"/>
                        </a:rPr>
                        <a:t>Males</a:t>
                      </a:r>
                      <a:endParaRPr kumimoji="0" lang="en-CA" sz="2400" b="0" i="0" u="none" strike="noStrike" cap="none" normalizeH="0" baseline="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sz="2400" b="0" i="0" u="none" strike="noStrike" cap="none" normalizeH="0" baseline="0" dirty="0" smtClean="0">
                          <a:ln>
                            <a:noFill/>
                          </a:ln>
                          <a:solidFill>
                            <a:schemeClr val="tx1"/>
                          </a:solidFill>
                          <a:effectLst/>
                          <a:latin typeface="Calibri" charset="0"/>
                          <a:ea typeface="ＭＳ Ｐゴシック" charset="0"/>
                          <a:cs typeface="ＭＳ Ｐゴシック" charset="0"/>
                        </a:rPr>
                        <a:t>X</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sz="2400" b="1" i="0" u="none" strike="noStrike" cap="none" normalizeH="0" baseline="0" dirty="0">
                          <a:ln>
                            <a:noFill/>
                          </a:ln>
                          <a:solidFill>
                            <a:schemeClr val="tx1"/>
                          </a:solidFill>
                          <a:effectLst/>
                          <a:latin typeface="Calibri" charset="0"/>
                          <a:ea typeface="ＭＳ Ｐゴシック" charset="0"/>
                          <a:cs typeface="ＭＳ Ｐゴシック" charset="0"/>
                        </a:rPr>
                        <a:t>Females</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F81BD"/>
                    </a:solidFill>
                  </a:tcPr>
                </a:tc>
              </a:tr>
              <a:tr h="720473">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2400" b="1" i="0" u="none" strike="noStrike" cap="none" normalizeH="0" baseline="0" dirty="0">
                          <a:ln>
                            <a:noFill/>
                          </a:ln>
                          <a:solidFill>
                            <a:srgbClr val="000000"/>
                          </a:solidFill>
                          <a:effectLst/>
                          <a:latin typeface="Calibri" charset="0"/>
                          <a:ea typeface="ＭＳ Ｐゴシック" charset="0"/>
                          <a:cs typeface="ＭＳ Ｐゴシック" charset="0"/>
                        </a:rPr>
                        <a:t>6–11</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anchor="ctr"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dirty="0" smtClean="0">
                          <a:ln>
                            <a:noFill/>
                          </a:ln>
                          <a:solidFill>
                            <a:srgbClr val="000000"/>
                          </a:solidFill>
                          <a:effectLst/>
                          <a:latin typeface="Calibri" charset="0"/>
                          <a:ea typeface="ＭＳ Ｐゴシック" charset="0"/>
                          <a:cs typeface="ＭＳ Ｐゴシック" charset="0"/>
                        </a:rPr>
                        <a:t>48.9%</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anchor="ctr"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solidFill>
                      <a:srgbClr val="C0504D"/>
                    </a:solidFill>
                  </a:tcPr>
                </a:tc>
                <a:tc>
                  <a:txBody>
                    <a:bodyPr/>
                    <a:lstStyle/>
                    <a:p>
                      <a:pPr algn="ctr" fontAlgn="b">
                        <a:lnSpc>
                          <a:spcPct val="100000"/>
                        </a:lnSpc>
                        <a:spcBef>
                          <a:spcPts val="0"/>
                        </a:spcBef>
                        <a:spcAft>
                          <a:spcPts val="0"/>
                        </a:spcAft>
                      </a:pPr>
                      <a:r>
                        <a:rPr lang="en-US" sz="2000" b="0" i="0" u="none" strike="noStrike" dirty="0" smtClean="0">
                          <a:solidFill>
                            <a:srgbClr val="FFFF00"/>
                          </a:solidFill>
                          <a:effectLst/>
                          <a:latin typeface="Calibri"/>
                        </a:rPr>
                        <a:t>41.8</a:t>
                      </a:r>
                    </a:p>
                    <a:p>
                      <a:pPr algn="ctr" fontAlgn="b">
                        <a:lnSpc>
                          <a:spcPct val="100000"/>
                        </a:lnSpc>
                        <a:spcBef>
                          <a:spcPts val="0"/>
                        </a:spcBef>
                        <a:spcAft>
                          <a:spcPts val="0"/>
                        </a:spcAft>
                      </a:pPr>
                      <a:endParaRPr lang="en-US" sz="2000" b="0" i="0" u="none" strike="noStrike" dirty="0">
                        <a:solidFill>
                          <a:srgbClr val="FFFF00"/>
                        </a:solidFill>
                        <a:effectLst/>
                        <a:latin typeface="Calibri"/>
                      </a:endParaRPr>
                    </a:p>
                  </a:txBody>
                  <a:tcPr marL="12700" marR="12700" marT="12700" marB="0" anchor="b">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solidFill>
                      <a:srgbClr val="C0504D"/>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dirty="0" smtClean="0">
                          <a:ln>
                            <a:noFill/>
                          </a:ln>
                          <a:solidFill>
                            <a:srgbClr val="000000"/>
                          </a:solidFill>
                          <a:effectLst/>
                          <a:latin typeface="Calibri" charset="0"/>
                          <a:ea typeface="ＭＳ Ｐゴシック" charset="0"/>
                          <a:cs typeface="ＭＳ Ｐゴシック" charset="0"/>
                        </a:rPr>
                        <a:t>34.7%</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anchor="ctr"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solidFill>
                      <a:srgbClr val="C0504D"/>
                    </a:solidFill>
                  </a:tcPr>
                </a:tc>
              </a:tr>
              <a:tr h="530492">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2400" b="1" i="0" u="none" strike="noStrike" cap="none" normalizeH="0" baseline="0">
                          <a:ln>
                            <a:noFill/>
                          </a:ln>
                          <a:solidFill>
                            <a:srgbClr val="000000"/>
                          </a:solidFill>
                          <a:effectLst/>
                          <a:latin typeface="Calibri" charset="0"/>
                          <a:ea typeface="ＭＳ Ｐゴシック" charset="0"/>
                          <a:cs typeface="ＭＳ Ｐゴシック" charset="0"/>
                        </a:rPr>
                        <a:t>12–15</a:t>
                      </a:r>
                      <a:endParaRPr kumimoji="0" lang="en-CA" sz="2400" b="0" i="0" u="none" strike="noStrike" cap="none" normalizeH="0" baseline="0">
                        <a:ln>
                          <a:noFill/>
                        </a:ln>
                        <a:solidFill>
                          <a:schemeClr val="tx1"/>
                        </a:solidFill>
                        <a:effectLst/>
                        <a:latin typeface="Calibri" charset="0"/>
                        <a:ea typeface="ＭＳ Ｐゴシック" charset="0"/>
                        <a:cs typeface="ＭＳ Ｐゴシック" charset="0"/>
                      </a:endParaRPr>
                    </a:p>
                  </a:txBody>
                  <a:tcPr marL="68580" marR="68580" marT="0" marB="0" anchor="ctr"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dirty="0" smtClean="0">
                          <a:ln>
                            <a:noFill/>
                          </a:ln>
                          <a:solidFill>
                            <a:schemeClr val="tx1"/>
                          </a:solidFill>
                          <a:effectLst/>
                          <a:latin typeface="Calibri" charset="0"/>
                          <a:ea typeface="ＭＳ Ｐゴシック" charset="0"/>
                          <a:cs typeface="ＭＳ Ｐゴシック" charset="0"/>
                        </a:rPr>
                        <a:t>11.9%</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anchor="ctr" horzOverflow="overflow">
                    <a:lnL>
                      <a:noFill/>
                    </a:lnL>
                    <a:lnR>
                      <a:noFill/>
                    </a:lnR>
                    <a:lnT>
                      <a:noFill/>
                    </a:lnT>
                    <a:lnB>
                      <a:noFill/>
                    </a:lnB>
                    <a:lnTlToBr>
                      <a:noFill/>
                    </a:lnTlToBr>
                    <a:lnBlToTr>
                      <a:noFill/>
                    </a:lnBlToTr>
                    <a:solidFill>
                      <a:srgbClr val="C0504D"/>
                    </a:solidFill>
                  </a:tcPr>
                </a:tc>
                <a:tc>
                  <a:txBody>
                    <a:bodyPr/>
                    <a:lstStyle/>
                    <a:p>
                      <a:pPr algn="ctr" fontAlgn="b">
                        <a:lnSpc>
                          <a:spcPct val="100000"/>
                        </a:lnSpc>
                        <a:spcBef>
                          <a:spcPts val="0"/>
                        </a:spcBef>
                        <a:spcAft>
                          <a:spcPts val="0"/>
                        </a:spcAft>
                      </a:pPr>
                      <a:r>
                        <a:rPr lang="en-US" sz="2000" b="0" i="0" u="none" strike="noStrike" dirty="0">
                          <a:solidFill>
                            <a:srgbClr val="FFFF00"/>
                          </a:solidFill>
                          <a:effectLst/>
                          <a:latin typeface="Calibri"/>
                        </a:rPr>
                        <a:t>7.65</a:t>
                      </a:r>
                    </a:p>
                  </a:txBody>
                  <a:tcPr marL="12700" marR="12700" marT="12700" marB="0" anchor="ctr">
                    <a:lnL>
                      <a:noFill/>
                    </a:lnL>
                    <a:lnR>
                      <a:noFill/>
                    </a:lnR>
                    <a:lnT>
                      <a:noFill/>
                    </a:lnT>
                    <a:lnB>
                      <a:noFill/>
                    </a:lnB>
                    <a:lnTlToBr>
                      <a:noFill/>
                    </a:lnTlToBr>
                    <a:lnBlToTr>
                      <a:noFill/>
                    </a:lnBlToTr>
                    <a:solidFill>
                      <a:srgbClr val="C0504D"/>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dirty="0" smtClean="0">
                          <a:ln>
                            <a:noFill/>
                          </a:ln>
                          <a:solidFill>
                            <a:schemeClr val="tx1"/>
                          </a:solidFill>
                          <a:effectLst/>
                          <a:latin typeface="Calibri" charset="0"/>
                          <a:ea typeface="ＭＳ Ｐゴシック" charset="0"/>
                          <a:cs typeface="ＭＳ Ｐゴシック" charset="0"/>
                        </a:rPr>
                        <a:t>3.4%</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anchor="ctr" horzOverflow="overflow">
                    <a:lnL>
                      <a:noFill/>
                    </a:lnL>
                    <a:lnR>
                      <a:noFill/>
                    </a:lnR>
                    <a:lnT>
                      <a:noFill/>
                    </a:lnT>
                    <a:lnB>
                      <a:noFill/>
                    </a:lnB>
                    <a:lnTlToBr>
                      <a:noFill/>
                    </a:lnTlToBr>
                    <a:lnBlToTr>
                      <a:noFill/>
                    </a:lnBlToTr>
                    <a:solidFill>
                      <a:srgbClr val="C0504D"/>
                    </a:solidFill>
                  </a:tcPr>
                </a:tc>
              </a:tr>
              <a:tr h="483201">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2400" b="1" i="0" u="none" strike="noStrike" cap="none" normalizeH="0" baseline="0">
                          <a:ln>
                            <a:noFill/>
                          </a:ln>
                          <a:solidFill>
                            <a:srgbClr val="000000"/>
                          </a:solidFill>
                          <a:effectLst/>
                          <a:latin typeface="Calibri" charset="0"/>
                          <a:ea typeface="ＭＳ Ｐゴシック" charset="0"/>
                          <a:cs typeface="ＭＳ Ｐゴシック" charset="0"/>
                        </a:rPr>
                        <a:t>16–19</a:t>
                      </a:r>
                      <a:endParaRPr kumimoji="0" lang="en-CA" sz="2400" b="0" i="0" u="none" strike="noStrike" cap="none" normalizeH="0" baseline="0">
                        <a:ln>
                          <a:noFill/>
                        </a:ln>
                        <a:solidFill>
                          <a:schemeClr val="tx1"/>
                        </a:solidFill>
                        <a:effectLst/>
                        <a:latin typeface="Calibri" charset="0"/>
                        <a:ea typeface="ＭＳ Ｐゴシック" charset="0"/>
                        <a:cs typeface="ＭＳ Ｐゴシック" charset="0"/>
                      </a:endParaRPr>
                    </a:p>
                  </a:txBody>
                  <a:tcPr marL="68580" marR="68580" marT="0" marB="0" anchor="ctr"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dirty="0" smtClean="0">
                          <a:ln>
                            <a:noFill/>
                          </a:ln>
                          <a:solidFill>
                            <a:srgbClr val="000000"/>
                          </a:solidFill>
                          <a:effectLst/>
                          <a:latin typeface="Calibri" charset="0"/>
                          <a:ea typeface="ＭＳ Ｐゴシック" charset="0"/>
                          <a:cs typeface="ＭＳ Ｐゴシック" charset="0"/>
                        </a:rPr>
                        <a:t>10%</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anchor="ctr" horzOverflow="overflow">
                    <a:lnL>
                      <a:noFill/>
                    </a:lnL>
                    <a:lnR>
                      <a:noFill/>
                    </a:lnR>
                    <a:lnT>
                      <a:noFill/>
                    </a:lnT>
                    <a:lnB>
                      <a:noFill/>
                    </a:lnB>
                    <a:lnTlToBr>
                      <a:noFill/>
                    </a:lnTlToBr>
                    <a:lnBlToTr>
                      <a:noFill/>
                    </a:lnBlToTr>
                    <a:solidFill>
                      <a:srgbClr val="C0504D"/>
                    </a:solidFill>
                  </a:tcPr>
                </a:tc>
                <a:tc>
                  <a:txBody>
                    <a:bodyPr/>
                    <a:lstStyle/>
                    <a:p>
                      <a:pPr algn="ctr" fontAlgn="b">
                        <a:lnSpc>
                          <a:spcPct val="100000"/>
                        </a:lnSpc>
                        <a:spcBef>
                          <a:spcPts val="0"/>
                        </a:spcBef>
                        <a:spcAft>
                          <a:spcPts val="0"/>
                        </a:spcAft>
                      </a:pPr>
                      <a:r>
                        <a:rPr lang="en-US" sz="2000" b="0" i="0" u="none" strike="noStrike" dirty="0">
                          <a:solidFill>
                            <a:srgbClr val="FFFF00"/>
                          </a:solidFill>
                          <a:effectLst/>
                          <a:latin typeface="Calibri"/>
                        </a:rPr>
                        <a:t>7.7</a:t>
                      </a:r>
                    </a:p>
                  </a:txBody>
                  <a:tcPr marL="12700" marR="12700" marT="12700" marB="0" anchor="ctr">
                    <a:lnL>
                      <a:noFill/>
                    </a:lnL>
                    <a:lnR>
                      <a:noFill/>
                    </a:lnR>
                    <a:lnT>
                      <a:noFill/>
                    </a:lnT>
                    <a:lnB>
                      <a:noFill/>
                    </a:lnB>
                    <a:lnTlToBr>
                      <a:noFill/>
                    </a:lnTlToBr>
                    <a:lnBlToTr>
                      <a:noFill/>
                    </a:lnBlToTr>
                    <a:solidFill>
                      <a:srgbClr val="C0504D"/>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dirty="0" smtClean="0">
                          <a:ln>
                            <a:noFill/>
                          </a:ln>
                          <a:solidFill>
                            <a:srgbClr val="000000"/>
                          </a:solidFill>
                          <a:effectLst/>
                          <a:latin typeface="Calibri" charset="0"/>
                          <a:ea typeface="ＭＳ Ｐゴシック" charset="0"/>
                          <a:cs typeface="ＭＳ Ｐゴシック" charset="0"/>
                        </a:rPr>
                        <a:t>5.4%</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anchor="ctr" horzOverflow="overflow">
                    <a:lnL>
                      <a:noFill/>
                    </a:lnL>
                    <a:lnR>
                      <a:noFill/>
                    </a:lnR>
                    <a:lnT>
                      <a:noFill/>
                    </a:lnT>
                    <a:lnB>
                      <a:noFill/>
                    </a:lnB>
                    <a:lnTlToBr>
                      <a:noFill/>
                    </a:lnTlToBr>
                    <a:lnBlToTr>
                      <a:noFill/>
                    </a:lnBlToTr>
                    <a:solidFill>
                      <a:srgbClr val="C0504D"/>
                    </a:solidFill>
                  </a:tcPr>
                </a:tc>
              </a:tr>
              <a:tr h="455590">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2400" b="1" i="0" u="none" strike="noStrike" cap="none" normalizeH="0" baseline="0">
                          <a:ln>
                            <a:noFill/>
                          </a:ln>
                          <a:solidFill>
                            <a:srgbClr val="000000"/>
                          </a:solidFill>
                          <a:effectLst/>
                          <a:latin typeface="Calibri" charset="0"/>
                          <a:ea typeface="ＭＳ Ｐゴシック" charset="0"/>
                          <a:cs typeface="ＭＳ Ｐゴシック" charset="0"/>
                        </a:rPr>
                        <a:t>20–59</a:t>
                      </a:r>
                      <a:endParaRPr kumimoji="0" lang="en-CA" sz="2400" b="0" i="0" u="none" strike="noStrike" cap="none" normalizeH="0" baseline="0">
                        <a:ln>
                          <a:noFill/>
                        </a:ln>
                        <a:solidFill>
                          <a:schemeClr val="tx1"/>
                        </a:solidFill>
                        <a:effectLst/>
                        <a:latin typeface="Calibri" charset="0"/>
                        <a:ea typeface="ＭＳ Ｐゴシック" charset="0"/>
                        <a:cs typeface="ＭＳ Ｐゴシック" charset="0"/>
                      </a:endParaRPr>
                    </a:p>
                  </a:txBody>
                  <a:tcPr marL="68580" marR="68580" marT="0" marB="0" anchor="ctr"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dirty="0" smtClean="0">
                          <a:ln>
                            <a:noFill/>
                          </a:ln>
                          <a:solidFill>
                            <a:srgbClr val="000000"/>
                          </a:solidFill>
                          <a:effectLst/>
                          <a:latin typeface="Calibri" charset="0"/>
                          <a:ea typeface="ＭＳ Ｐゴシック" charset="0"/>
                          <a:cs typeface="ＭＳ Ｐゴシック" charset="0"/>
                        </a:rPr>
                        <a:t>3.8%</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anchor="ctr" horzOverflow="overflow">
                    <a:lnL>
                      <a:noFill/>
                    </a:lnL>
                    <a:lnR>
                      <a:noFill/>
                    </a:lnR>
                    <a:lnT>
                      <a:noFill/>
                    </a:lnT>
                    <a:lnB>
                      <a:noFill/>
                    </a:lnB>
                    <a:lnTlToBr>
                      <a:noFill/>
                    </a:lnTlToBr>
                    <a:lnBlToTr>
                      <a:noFill/>
                    </a:lnBlToTr>
                    <a:solidFill>
                      <a:srgbClr val="C0504D"/>
                    </a:solidFill>
                  </a:tcPr>
                </a:tc>
                <a:tc>
                  <a:txBody>
                    <a:bodyPr/>
                    <a:lstStyle/>
                    <a:p>
                      <a:pPr algn="ctr" fontAlgn="b">
                        <a:lnSpc>
                          <a:spcPct val="100000"/>
                        </a:lnSpc>
                        <a:spcBef>
                          <a:spcPts val="0"/>
                        </a:spcBef>
                        <a:spcAft>
                          <a:spcPts val="0"/>
                        </a:spcAft>
                      </a:pPr>
                      <a:r>
                        <a:rPr lang="en-US" sz="2000" b="0" i="0" u="none" strike="noStrike" dirty="0">
                          <a:solidFill>
                            <a:srgbClr val="FFFF00"/>
                          </a:solidFill>
                          <a:effectLst/>
                          <a:latin typeface="Calibri"/>
                        </a:rPr>
                        <a:t>3.5</a:t>
                      </a:r>
                    </a:p>
                  </a:txBody>
                  <a:tcPr marL="12700" marR="12700" marT="12700" marB="0" anchor="ctr">
                    <a:lnL>
                      <a:noFill/>
                    </a:lnL>
                    <a:lnR>
                      <a:noFill/>
                    </a:lnR>
                    <a:lnT>
                      <a:noFill/>
                    </a:lnT>
                    <a:lnB>
                      <a:noFill/>
                    </a:lnB>
                    <a:lnTlToBr>
                      <a:noFill/>
                    </a:lnTlToBr>
                    <a:lnBlToTr>
                      <a:noFill/>
                    </a:lnBlToTr>
                    <a:solidFill>
                      <a:srgbClr val="C0504D"/>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dirty="0" smtClean="0">
                          <a:ln>
                            <a:noFill/>
                          </a:ln>
                          <a:solidFill>
                            <a:srgbClr val="000000"/>
                          </a:solidFill>
                          <a:effectLst/>
                          <a:latin typeface="Calibri" charset="0"/>
                          <a:ea typeface="ＭＳ Ｐゴシック" charset="0"/>
                          <a:cs typeface="ＭＳ Ｐゴシック" charset="0"/>
                        </a:rPr>
                        <a:t>3.2%</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anchor="ctr" horzOverflow="overflow">
                    <a:lnL>
                      <a:noFill/>
                    </a:lnL>
                    <a:lnR>
                      <a:noFill/>
                    </a:lnR>
                    <a:lnT>
                      <a:noFill/>
                    </a:lnT>
                    <a:lnB>
                      <a:noFill/>
                    </a:lnB>
                    <a:lnTlToBr>
                      <a:noFill/>
                    </a:lnTlToBr>
                    <a:lnBlToTr>
                      <a:noFill/>
                    </a:lnBlToTr>
                    <a:solidFill>
                      <a:srgbClr val="C0504D"/>
                    </a:solidFill>
                  </a:tcPr>
                </a:tc>
              </a:tr>
              <a:tr h="427977">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2400" b="1" i="0" u="none" strike="noStrike" cap="none" normalizeH="0" baseline="0">
                          <a:ln>
                            <a:noFill/>
                          </a:ln>
                          <a:solidFill>
                            <a:srgbClr val="000000"/>
                          </a:solidFill>
                          <a:effectLst/>
                          <a:latin typeface="Calibri" charset="0"/>
                          <a:ea typeface="ＭＳ Ｐゴシック" charset="0"/>
                          <a:cs typeface="ＭＳ Ｐゴシック" charset="0"/>
                        </a:rPr>
                        <a:t>60+</a:t>
                      </a:r>
                      <a:endParaRPr kumimoji="0" lang="en-CA" sz="2400" b="0" i="0" u="none" strike="noStrike" cap="none" normalizeH="0" baseline="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dirty="0" smtClean="0">
                          <a:ln>
                            <a:noFill/>
                          </a:ln>
                          <a:solidFill>
                            <a:srgbClr val="000000"/>
                          </a:solidFill>
                          <a:effectLst/>
                          <a:latin typeface="Calibri" charset="0"/>
                          <a:ea typeface="ＭＳ Ｐゴシック" charset="0"/>
                          <a:cs typeface="ＭＳ Ｐゴシック" charset="0"/>
                        </a:rPr>
                        <a:t>2.5%</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solidFill>
                      <a:srgbClr val="C0504D"/>
                    </a:solidFill>
                  </a:tcPr>
                </a:tc>
                <a:tc>
                  <a:txBody>
                    <a:bodyPr/>
                    <a:lstStyle/>
                    <a:p>
                      <a:pPr algn="ctr" fontAlgn="b">
                        <a:lnSpc>
                          <a:spcPct val="100000"/>
                        </a:lnSpc>
                        <a:spcBef>
                          <a:spcPts val="0"/>
                        </a:spcBef>
                        <a:spcAft>
                          <a:spcPts val="0"/>
                        </a:spcAft>
                      </a:pPr>
                      <a:r>
                        <a:rPr lang="en-US" sz="2000" b="0" i="0" u="none" strike="noStrike" dirty="0">
                          <a:solidFill>
                            <a:srgbClr val="FFFF00"/>
                          </a:solidFill>
                          <a:effectLst/>
                          <a:latin typeface="Calibri"/>
                        </a:rPr>
                        <a:t>2.4</a:t>
                      </a:r>
                    </a:p>
                  </a:txBody>
                  <a:tcPr marL="12700" marR="12700" marT="12700" marB="0" anchor="b">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solidFill>
                      <a:srgbClr val="C0504D"/>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dirty="0" smtClean="0">
                          <a:ln>
                            <a:noFill/>
                          </a:ln>
                          <a:solidFill>
                            <a:srgbClr val="000000"/>
                          </a:solidFill>
                          <a:effectLst/>
                          <a:latin typeface="Calibri" charset="0"/>
                          <a:ea typeface="ＭＳ Ｐゴシック" charset="0"/>
                          <a:cs typeface="ＭＳ Ｐゴシック" charset="0"/>
                        </a:rPr>
                        <a:t>2.3%</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solidFill>
                      <a:srgbClr val="C0504D"/>
                    </a:solidFill>
                  </a:tcPr>
                </a:tc>
              </a:tr>
            </a:tbl>
          </a:graphicData>
        </a:graphic>
      </p:graphicFrame>
      <p:graphicFrame>
        <p:nvGraphicFramePr>
          <p:cNvPr id="4" name="Object 2"/>
          <p:cNvGraphicFramePr>
            <a:graphicFrameLocks noChangeAspect="1"/>
          </p:cNvGraphicFramePr>
          <p:nvPr>
            <p:extLst>
              <p:ext uri="{D42A27DB-BD31-4B8C-83A1-F6EECF244321}">
                <p14:modId xmlns:p14="http://schemas.microsoft.com/office/powerpoint/2010/main" val="2227696098"/>
              </p:ext>
            </p:extLst>
          </p:nvPr>
        </p:nvGraphicFramePr>
        <p:xfrm>
          <a:off x="6049983" y="3073112"/>
          <a:ext cx="2363586" cy="1772862"/>
        </p:xfrm>
        <a:graphic>
          <a:graphicData uri="http://schemas.openxmlformats.org/presentationml/2006/ole">
            <mc:AlternateContent xmlns:mc="http://schemas.openxmlformats.org/markup-compatibility/2006">
              <mc:Choice xmlns:v="urn:schemas-microsoft-com:vml" Requires="v">
                <p:oleObj spid="_x0000_s1036" name="PHOTO-PAINT" r:id="rId5" imgW="32914286" imgH="24685714" progId="CorelPhotoPaint.Image.12">
                  <p:embed/>
                </p:oleObj>
              </mc:Choice>
              <mc:Fallback>
                <p:oleObj name="PHOTO-PAINT" r:id="rId5" imgW="32914286" imgH="24685714" progId="CorelPhotoPaint.Image.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9983" y="3073112"/>
                        <a:ext cx="2363586" cy="1772862"/>
                      </a:xfrm>
                      <a:prstGeom prst="rect">
                        <a:avLst/>
                      </a:prstGeom>
                      <a:noFill/>
                      <a:ln>
                        <a:noFill/>
                      </a:ln>
                      <a:effectLst/>
                      <a:extLst/>
                    </p:spPr>
                  </p:pic>
                </p:oleObj>
              </mc:Fallback>
            </mc:AlternateContent>
          </a:graphicData>
        </a:graphic>
      </p:graphicFrame>
      <p:sp>
        <p:nvSpPr>
          <p:cNvPr id="3" name="TextBox 2"/>
          <p:cNvSpPr txBox="1"/>
          <p:nvPr/>
        </p:nvSpPr>
        <p:spPr>
          <a:xfrm>
            <a:off x="539552" y="6096944"/>
            <a:ext cx="7316351" cy="369332"/>
          </a:xfrm>
          <a:prstGeom prst="rect">
            <a:avLst/>
          </a:prstGeom>
          <a:noFill/>
        </p:spPr>
        <p:txBody>
          <a:bodyPr wrap="none" rtlCol="0">
            <a:spAutoFit/>
          </a:bodyPr>
          <a:lstStyle/>
          <a:p>
            <a:r>
              <a:rPr lang="en-US" dirty="0" smtClean="0"/>
              <a:t>YET, 52% of people self-report they are active enough! 10.9X over-estimate!</a:t>
            </a:r>
            <a:endParaRPr lang="en-US" dirty="0"/>
          </a:p>
        </p:txBody>
      </p:sp>
      <p:sp>
        <p:nvSpPr>
          <p:cNvPr id="8" name="Left Arrow 7"/>
          <p:cNvSpPr/>
          <p:nvPr/>
        </p:nvSpPr>
        <p:spPr>
          <a:xfrm>
            <a:off x="5622028" y="3959543"/>
            <a:ext cx="341676" cy="254072"/>
          </a:xfrm>
          <a:prstGeom prst="lef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0" name="TextBox 9"/>
          <p:cNvSpPr txBox="1"/>
          <p:nvPr/>
        </p:nvSpPr>
        <p:spPr>
          <a:xfrm>
            <a:off x="5771090" y="2394781"/>
            <a:ext cx="2974267" cy="646331"/>
          </a:xfrm>
          <a:prstGeom prst="rect">
            <a:avLst/>
          </a:prstGeom>
          <a:noFill/>
        </p:spPr>
        <p:txBody>
          <a:bodyPr wrap="none" rtlCol="0">
            <a:spAutoFit/>
          </a:bodyPr>
          <a:lstStyle/>
          <a:p>
            <a:pPr algn="ctr"/>
            <a:r>
              <a:rPr lang="en-US" dirty="0" smtClean="0"/>
              <a:t>-16% drop in PA 2008 to 2011</a:t>
            </a:r>
          </a:p>
          <a:p>
            <a:pPr algn="ctr"/>
            <a:r>
              <a:rPr lang="en-US" dirty="0" smtClean="0"/>
              <a:t>(Manitoba accelerometer)</a:t>
            </a:r>
            <a:endParaRPr lang="en-US" dirty="0"/>
          </a:p>
        </p:txBody>
      </p:sp>
    </p:spTree>
    <p:custDataLst>
      <p:tags r:id="rId2"/>
    </p:custDataLst>
    <p:extLst>
      <p:ext uri="{BB962C8B-B14F-4D97-AF65-F5344CB8AC3E}">
        <p14:creationId xmlns:p14="http://schemas.microsoft.com/office/powerpoint/2010/main" val="2724078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74751" y="1717092"/>
            <a:ext cx="2820090" cy="1884760"/>
          </a:xfrm>
          <a:prstGeom prst="rect">
            <a:avLst/>
          </a:prstGeom>
        </p:spPr>
      </p:pic>
      <p:sp>
        <p:nvSpPr>
          <p:cNvPr id="3" name="TextBox 2"/>
          <p:cNvSpPr txBox="1"/>
          <p:nvPr/>
        </p:nvSpPr>
        <p:spPr>
          <a:xfrm>
            <a:off x="-2781615" y="814539"/>
            <a:ext cx="3877985" cy="5078314"/>
          </a:xfrm>
          <a:prstGeom prst="rect">
            <a:avLst/>
          </a:prstGeom>
          <a:noFill/>
        </p:spPr>
        <p:txBody>
          <a:bodyPr wrap="none" rtlCol="0">
            <a:spAutoFit/>
          </a:bodyPr>
          <a:lstStyle/>
          <a:p>
            <a:endParaRPr lang="en-US" dirty="0"/>
          </a:p>
          <a:p>
            <a:r>
              <a:rPr lang="en-US" dirty="0" smtClean="0"/>
              <a:t>				</a:t>
            </a:r>
          </a:p>
          <a:p>
            <a:endParaRPr lang="en-US" dirty="0"/>
          </a:p>
          <a:p>
            <a:endParaRPr lang="en-US" dirty="0" smtClean="0"/>
          </a:p>
          <a:p>
            <a:endParaRPr lang="en-US" dirty="0" smtClean="0"/>
          </a:p>
          <a:p>
            <a:endParaRPr lang="en-US" dirty="0"/>
          </a:p>
          <a:p>
            <a:endParaRPr lang="en-US" dirty="0" smtClean="0"/>
          </a:p>
          <a:p>
            <a:endParaRPr lang="en-US" dirty="0" smtClean="0"/>
          </a:p>
          <a:p>
            <a:endParaRPr lang="en-US" dirty="0"/>
          </a:p>
          <a:p>
            <a:endParaRPr lang="en-US" dirty="0"/>
          </a:p>
          <a:p>
            <a:endParaRPr lang="en-US" dirty="0" smtClean="0"/>
          </a:p>
          <a:p>
            <a:endParaRPr lang="en-US" dirty="0"/>
          </a:p>
          <a:p>
            <a:endParaRPr lang="en-US" dirty="0"/>
          </a:p>
          <a:p>
            <a:endParaRPr lang="en-US" dirty="0" smtClean="0"/>
          </a:p>
          <a:p>
            <a:endParaRPr lang="en-US" dirty="0"/>
          </a:p>
          <a:p>
            <a:endParaRPr lang="en-US" dirty="0" smtClean="0"/>
          </a:p>
          <a:p>
            <a:endParaRPr lang="en-US" dirty="0"/>
          </a:p>
          <a:p>
            <a:r>
              <a:rPr lang="en-US" dirty="0" smtClean="0"/>
              <a:t> </a:t>
            </a:r>
            <a:endParaRPr lang="en-US" dirty="0"/>
          </a:p>
        </p:txBody>
      </p:sp>
      <p:pic>
        <p:nvPicPr>
          <p:cNvPr id="4" name="Picture 3"/>
          <p:cNvPicPr>
            <a:picLocks noChangeAspect="1"/>
          </p:cNvPicPr>
          <p:nvPr/>
        </p:nvPicPr>
        <p:blipFill>
          <a:blip r:embed="rId4"/>
          <a:stretch>
            <a:fillRect/>
          </a:stretch>
        </p:blipFill>
        <p:spPr>
          <a:xfrm>
            <a:off x="5405132" y="3601852"/>
            <a:ext cx="2472699" cy="1933651"/>
          </a:xfrm>
          <a:prstGeom prst="rect">
            <a:avLst/>
          </a:prstGeom>
        </p:spPr>
      </p:pic>
      <p:pic>
        <p:nvPicPr>
          <p:cNvPr id="5" name="Picture 4"/>
          <p:cNvPicPr>
            <a:picLocks noChangeAspect="1"/>
          </p:cNvPicPr>
          <p:nvPr/>
        </p:nvPicPr>
        <p:blipFill>
          <a:blip r:embed="rId5"/>
          <a:stretch>
            <a:fillRect/>
          </a:stretch>
        </p:blipFill>
        <p:spPr>
          <a:xfrm>
            <a:off x="1374751" y="3629876"/>
            <a:ext cx="2820090" cy="1880060"/>
          </a:xfrm>
          <a:prstGeom prst="rect">
            <a:avLst/>
          </a:prstGeom>
        </p:spPr>
      </p:pic>
      <p:pic>
        <p:nvPicPr>
          <p:cNvPr id="6" name="Picture 5"/>
          <p:cNvPicPr>
            <a:picLocks noChangeAspect="1"/>
          </p:cNvPicPr>
          <p:nvPr/>
        </p:nvPicPr>
        <p:blipFill>
          <a:blip r:embed="rId6"/>
          <a:stretch>
            <a:fillRect/>
          </a:stretch>
        </p:blipFill>
        <p:spPr>
          <a:xfrm>
            <a:off x="5368203" y="1717092"/>
            <a:ext cx="2551962" cy="1856553"/>
          </a:xfrm>
          <a:prstGeom prst="rect">
            <a:avLst/>
          </a:prstGeom>
        </p:spPr>
      </p:pic>
      <p:sp>
        <p:nvSpPr>
          <p:cNvPr id="7" name="TextBox 6"/>
          <p:cNvSpPr txBox="1"/>
          <p:nvPr/>
        </p:nvSpPr>
        <p:spPr>
          <a:xfrm>
            <a:off x="5874844" y="1223686"/>
            <a:ext cx="2090048" cy="369332"/>
          </a:xfrm>
          <a:prstGeom prst="rect">
            <a:avLst/>
          </a:prstGeom>
          <a:noFill/>
        </p:spPr>
        <p:txBody>
          <a:bodyPr wrap="none" rtlCol="0">
            <a:spAutoFit/>
          </a:bodyPr>
          <a:lstStyle/>
          <a:p>
            <a:r>
              <a:rPr lang="en-US" dirty="0" smtClean="0"/>
              <a:t>Playgrounds empty!</a:t>
            </a:r>
            <a:endParaRPr lang="en-US" dirty="0"/>
          </a:p>
        </p:txBody>
      </p:sp>
      <p:sp>
        <p:nvSpPr>
          <p:cNvPr id="8" name="Rectangle 7"/>
          <p:cNvSpPr/>
          <p:nvPr/>
        </p:nvSpPr>
        <p:spPr>
          <a:xfrm>
            <a:off x="1374751" y="814539"/>
            <a:ext cx="3306408" cy="646331"/>
          </a:xfrm>
          <a:prstGeom prst="rect">
            <a:avLst/>
          </a:prstGeom>
        </p:spPr>
        <p:txBody>
          <a:bodyPr wrap="square">
            <a:spAutoFit/>
          </a:bodyPr>
          <a:lstStyle/>
          <a:p>
            <a:r>
              <a:rPr lang="en-US" dirty="0"/>
              <a:t>Unstructured play is EXTINCT! Gone the way of the dinosaur.</a:t>
            </a:r>
          </a:p>
        </p:txBody>
      </p:sp>
      <p:sp>
        <p:nvSpPr>
          <p:cNvPr id="9" name="Rectangle 8"/>
          <p:cNvSpPr/>
          <p:nvPr/>
        </p:nvSpPr>
        <p:spPr>
          <a:xfrm>
            <a:off x="1302844" y="5293091"/>
            <a:ext cx="3216552" cy="1200329"/>
          </a:xfrm>
          <a:prstGeom prst="rect">
            <a:avLst/>
          </a:prstGeom>
        </p:spPr>
        <p:txBody>
          <a:bodyPr wrap="square">
            <a:spAutoFit/>
          </a:bodyPr>
          <a:lstStyle/>
          <a:p>
            <a:endParaRPr lang="en-US" dirty="0"/>
          </a:p>
          <a:p>
            <a:r>
              <a:rPr lang="en-US" dirty="0"/>
              <a:t>“Come home when the street lights come on!” never to be heard again! </a:t>
            </a:r>
          </a:p>
        </p:txBody>
      </p:sp>
      <p:sp>
        <p:nvSpPr>
          <p:cNvPr id="10" name="Rectangle 9"/>
          <p:cNvSpPr/>
          <p:nvPr/>
        </p:nvSpPr>
        <p:spPr>
          <a:xfrm>
            <a:off x="4809015" y="5509936"/>
            <a:ext cx="3076222" cy="923330"/>
          </a:xfrm>
          <a:prstGeom prst="rect">
            <a:avLst/>
          </a:prstGeom>
        </p:spPr>
        <p:txBody>
          <a:bodyPr wrap="square">
            <a:spAutoFit/>
          </a:bodyPr>
          <a:lstStyle/>
          <a:p>
            <a:pPr algn="r"/>
            <a:r>
              <a:rPr lang="en-US" dirty="0"/>
              <a:t>“Walk to School” has been eradicated in ONE generation. 2000 steps a day gone.</a:t>
            </a:r>
          </a:p>
        </p:txBody>
      </p:sp>
      <p:sp>
        <p:nvSpPr>
          <p:cNvPr id="11" name="Titre 1"/>
          <p:cNvSpPr txBox="1">
            <a:spLocks/>
          </p:cNvSpPr>
          <p:nvPr/>
        </p:nvSpPr>
        <p:spPr>
          <a:xfrm>
            <a:off x="404596" y="274638"/>
            <a:ext cx="8229600" cy="539901"/>
          </a:xfrm>
          <a:prstGeom prst="rect">
            <a:avLst/>
          </a:prstGeom>
        </p:spPr>
        <p:style>
          <a:lnRef idx="1">
            <a:schemeClr val="accent2"/>
          </a:lnRef>
          <a:fillRef idx="3">
            <a:schemeClr val="accent2"/>
          </a:fillRef>
          <a:effectRef idx="2">
            <a:schemeClr val="accent2"/>
          </a:effectRef>
          <a:fontRef idx="minor">
            <a:schemeClr val="lt1"/>
          </a:fontRef>
        </p:style>
        <p:txBody>
          <a:bodyPr anchor="t"/>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3600" dirty="0" smtClean="0">
                <a:solidFill>
                  <a:schemeClr val="bg1"/>
                </a:solidFill>
              </a:rPr>
              <a:t>The </a:t>
            </a:r>
            <a:r>
              <a:rPr lang="fr-FR" sz="3600" dirty="0" err="1" smtClean="0">
                <a:solidFill>
                  <a:schemeClr val="bg1"/>
                </a:solidFill>
              </a:rPr>
              <a:t>just</a:t>
            </a:r>
            <a:r>
              <a:rPr lang="fr-FR" sz="3600" dirty="0" smtClean="0">
                <a:solidFill>
                  <a:schemeClr val="bg1"/>
                </a:solidFill>
              </a:rPr>
              <a:t> in time syndrome…</a:t>
            </a:r>
            <a:endParaRPr lang="fr-FR" sz="3600" dirty="0">
              <a:solidFill>
                <a:schemeClr val="bg1"/>
              </a:solidFill>
            </a:endParaRPr>
          </a:p>
        </p:txBody>
      </p:sp>
    </p:spTree>
    <p:extLst>
      <p:ext uri="{BB962C8B-B14F-4D97-AF65-F5344CB8AC3E}">
        <p14:creationId xmlns:p14="http://schemas.microsoft.com/office/powerpoint/2010/main" val="2582959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General_25,4x19,05.jpg"/>
          <p:cNvPicPr>
            <a:picLocks noChangeAspect="1"/>
          </p:cNvPicPr>
          <p:nvPr/>
        </p:nvPicPr>
        <p:blipFill>
          <a:blip r:embed="rId2"/>
          <a:stretch>
            <a:fillRect/>
          </a:stretch>
        </p:blipFill>
        <p:spPr>
          <a:xfrm>
            <a:off x="21167" y="0"/>
            <a:ext cx="9144000" cy="6858000"/>
          </a:xfrm>
          <a:prstGeom prst="rect">
            <a:avLst/>
          </a:prstGeom>
        </p:spPr>
      </p:pic>
      <p:sp>
        <p:nvSpPr>
          <p:cNvPr id="3" name="ZoneTexte 2"/>
          <p:cNvSpPr txBox="1"/>
          <p:nvPr/>
        </p:nvSpPr>
        <p:spPr>
          <a:xfrm>
            <a:off x="899592" y="4725144"/>
            <a:ext cx="7272808" cy="646331"/>
          </a:xfrm>
          <a:prstGeom prst="rect">
            <a:avLst/>
          </a:prstGeom>
          <a:noFill/>
        </p:spPr>
        <p:txBody>
          <a:bodyPr wrap="square" rtlCol="0">
            <a:spAutoFit/>
          </a:bodyPr>
          <a:lstStyle/>
          <a:p>
            <a:pPr algn="ctr"/>
            <a:r>
              <a:rPr lang="fr-FR" sz="3600" dirty="0" err="1" smtClean="0">
                <a:solidFill>
                  <a:schemeClr val="bg1"/>
                </a:solidFill>
              </a:rPr>
              <a:t>Circus</a:t>
            </a:r>
            <a:r>
              <a:rPr lang="fr-FR" sz="3600" dirty="0" smtClean="0">
                <a:solidFill>
                  <a:schemeClr val="bg1"/>
                </a:solidFill>
              </a:rPr>
              <a:t> and </a:t>
            </a:r>
            <a:r>
              <a:rPr lang="fr-FR" sz="3600" dirty="0" err="1" smtClean="0">
                <a:solidFill>
                  <a:schemeClr val="bg1"/>
                </a:solidFill>
              </a:rPr>
              <a:t>Physical</a:t>
            </a:r>
            <a:r>
              <a:rPr lang="fr-FR" sz="3600" dirty="0" smtClean="0">
                <a:solidFill>
                  <a:schemeClr val="bg1"/>
                </a:solidFill>
              </a:rPr>
              <a:t> </a:t>
            </a:r>
            <a:r>
              <a:rPr lang="fr-FR" sz="3600" dirty="0" err="1" smtClean="0">
                <a:solidFill>
                  <a:schemeClr val="bg1"/>
                </a:solidFill>
              </a:rPr>
              <a:t>literacy</a:t>
            </a:r>
            <a:endParaRPr lang="fr-FR" sz="3600" dirty="0">
              <a:solidFill>
                <a:schemeClr val="bg1"/>
              </a:solidFill>
            </a:endParaRPr>
          </a:p>
        </p:txBody>
      </p:sp>
      <p:sp>
        <p:nvSpPr>
          <p:cNvPr id="4" name="ZoneTexte 3"/>
          <p:cNvSpPr txBox="1"/>
          <p:nvPr/>
        </p:nvSpPr>
        <p:spPr>
          <a:xfrm>
            <a:off x="2674506" y="830348"/>
            <a:ext cx="3956802" cy="584776"/>
          </a:xfrm>
          <a:prstGeom prst="rect">
            <a:avLst/>
          </a:prstGeom>
          <a:noFill/>
        </p:spPr>
        <p:txBody>
          <a:bodyPr wrap="square" rtlCol="0">
            <a:spAutoFit/>
          </a:bodyPr>
          <a:lstStyle/>
          <a:p>
            <a:pPr algn="ctr"/>
            <a:r>
              <a:rPr lang="fr-FR" sz="3200" dirty="0" smtClean="0">
                <a:solidFill>
                  <a:srgbClr val="FFFFFF"/>
                </a:solidFill>
              </a:rPr>
              <a:t>PART 3</a:t>
            </a:r>
            <a:endParaRPr lang="fr-FR" sz="3200" dirty="0">
              <a:solidFill>
                <a:srgbClr val="FFFFFF"/>
              </a:solidFill>
            </a:endParaRPr>
          </a:p>
        </p:txBody>
      </p:sp>
    </p:spTree>
    <p:extLst>
      <p:ext uri="{BB962C8B-B14F-4D97-AF65-F5344CB8AC3E}">
        <p14:creationId xmlns:p14="http://schemas.microsoft.com/office/powerpoint/2010/main" val="1262631099"/>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15744</TotalTime>
  <Words>1348</Words>
  <Application>Microsoft Macintosh PowerPoint</Application>
  <PresentationFormat>Présentation à l'écran (4:3)</PresentationFormat>
  <Paragraphs>311</Paragraphs>
  <Slides>33</Slides>
  <Notes>7</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33</vt:i4>
      </vt:variant>
    </vt:vector>
  </HeadingPairs>
  <TitlesOfParts>
    <vt:vector size="35" baseType="lpstr">
      <vt:lpstr>Thème Office</vt:lpstr>
      <vt:lpstr>PHOTO-PAINT</vt:lpstr>
      <vt:lpstr>Présentation PowerPoint</vt:lpstr>
      <vt:lpstr>Présentation PowerPoint</vt:lpstr>
      <vt:lpstr>Présentation PowerPoint</vt:lpstr>
      <vt:lpstr>Présentation PowerPoint</vt:lpstr>
      <vt:lpstr>Preparing for a physically active life sports/performance arts/vocation</vt:lpstr>
      <vt:lpstr>Preparing for a physically active life sports/performance arts/vocation</vt:lpstr>
      <vt:lpstr>What percentage of people are active enough? </vt:lpstr>
      <vt:lpstr>Présentation PowerPoint</vt:lpstr>
      <vt:lpstr>Présentation PowerPoint</vt:lpstr>
      <vt:lpstr>Littératie  physique </vt:lpstr>
      <vt:lpstr>Présentation PowerPoint</vt:lpstr>
      <vt:lpstr>Présentation PowerPoint</vt:lpstr>
      <vt:lpstr> “Skill Based Literacies”</vt:lpstr>
      <vt:lpstr>Présentation PowerPoint</vt:lpstr>
      <vt:lpstr>Physical Literacy  Across the Lifespan &amp; Sectors </vt:lpstr>
      <vt:lpstr>The Cycle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Becoming a Physical Literacy Champion! </vt:lpstr>
      <vt:lpstr>Becoming a Physical Literacy Champion! </vt:lpstr>
      <vt:lpstr>Présentation PowerPoint</vt:lpstr>
      <vt:lpstr>The Physical Literacy Lens </vt:lpstr>
      <vt:lpstr>Motor Competence </vt:lpstr>
      <vt:lpstr>Gender Gap </vt:lpstr>
      <vt:lpstr>Findings/Play Self &amp; Coach</vt:lpstr>
    </vt:vector>
  </TitlesOfParts>
  <Company>École nationale de cirque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Patrice Aubertin</dc:creator>
  <cp:lastModifiedBy>Patrice Aubertin</cp:lastModifiedBy>
  <cp:revision>20</cp:revision>
  <dcterms:created xsi:type="dcterms:W3CDTF">2015-01-05T19:42:36Z</dcterms:created>
  <dcterms:modified xsi:type="dcterms:W3CDTF">2015-01-26T16:46:14Z</dcterms:modified>
</cp:coreProperties>
</file>